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6"/>
  </p:notesMasterIdLst>
  <p:sldIdLst>
    <p:sldId id="256" r:id="rId2"/>
    <p:sldId id="257" r:id="rId3"/>
    <p:sldId id="258" r:id="rId4"/>
    <p:sldId id="259" r:id="rId5"/>
    <p:sldId id="260" r:id="rId6"/>
    <p:sldId id="261" r:id="rId7"/>
    <p:sldId id="264" r:id="rId8"/>
    <p:sldId id="265" r:id="rId9"/>
    <p:sldId id="262" r:id="rId10"/>
    <p:sldId id="263"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79"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F620AD-1437-41DB-87D3-20288AABD711}" type="datetimeFigureOut">
              <a:rPr lang="pl-PL" smtClean="0"/>
              <a:pPr/>
              <a:t>2020-06-15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6B6C14-6D71-458E-B8C4-9DC63267EDC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8E895934-E314-4022-9272-73D961A69C65}" type="datetime1">
              <a:rPr lang="pl-PL" smtClean="0"/>
              <a:pPr/>
              <a:t>2020-06-15</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27C8AC2F-220E-484D-B94F-695791AF881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9AFAF89A-3462-46BF-82EC-F3F6814F3A6D}" type="datetime1">
              <a:rPr lang="pl-PL" smtClean="0"/>
              <a:pPr/>
              <a:t>2020-06-15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7C8AC2F-220E-484D-B94F-695791AF881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FC5FCFB2-31F2-48C9-94CB-D24054EE210A}" type="datetime1">
              <a:rPr lang="pl-PL" smtClean="0"/>
              <a:pPr/>
              <a:t>2020-06-15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7C8AC2F-220E-484D-B94F-695791AF881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1184D312-6E94-48F4-906E-613C081BBFD8}" type="datetime1">
              <a:rPr lang="pl-PL" smtClean="0"/>
              <a:pPr/>
              <a:t>2020-06-15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7C8AC2F-220E-484D-B94F-695791AF8815}"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C1BEB23A-42FC-4AF3-B092-4B664F544654}" type="datetime1">
              <a:rPr lang="pl-PL" smtClean="0"/>
              <a:pPr/>
              <a:t>2020-06-15</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27C8AC2F-220E-484D-B94F-695791AF8815}"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D445186E-1BA8-42E1-BAB3-C05FC7BCFAC6}" type="datetime1">
              <a:rPr lang="pl-PL" smtClean="0"/>
              <a:pPr/>
              <a:t>2020-06-15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7C8AC2F-220E-484D-B94F-695791AF8815}"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0F1B1966-EA63-4CBE-AE72-C30D2A244F98}" type="datetime1">
              <a:rPr lang="pl-PL" smtClean="0"/>
              <a:pPr/>
              <a:t>2020-06-15</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27C8AC2F-220E-484D-B94F-695791AF8815}"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9099721B-F88F-4617-B1F0-45DC073A019C}" type="datetime1">
              <a:rPr lang="pl-PL" smtClean="0"/>
              <a:pPr/>
              <a:t>2020-06-15</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27C8AC2F-220E-484D-B94F-695791AF8815}"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420F7B42-813F-4C67-9AB7-0A0E4017F0C6}" type="datetime1">
              <a:rPr lang="pl-PL" smtClean="0"/>
              <a:pPr/>
              <a:t>2020-06-15</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27C8AC2F-220E-484D-B94F-695791AF881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4D95CF29-BF82-45F9-95B2-DC91B434E06D}" type="datetime1">
              <a:rPr lang="pl-PL" smtClean="0"/>
              <a:pPr/>
              <a:t>2020-06-15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27C8AC2F-220E-484D-B94F-695791AF8815}"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08A0617F-1912-4A70-8BF6-DF7A888CA887}" type="datetime1">
              <a:rPr lang="pl-PL" smtClean="0"/>
              <a:pPr/>
              <a:t>2020-06-15</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27C8AC2F-220E-484D-B94F-695791AF8815}"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BCAD11B-A583-482F-BD2E-C45CF8552EC2}" type="datetime1">
              <a:rPr lang="pl-PL" smtClean="0"/>
              <a:pPr/>
              <a:t>2020-06-15</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7C8AC2F-220E-484D-B94F-695791AF8815}"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hyperlink" Target="https://image.ceneostatic.pl/data/products/2748820/i-afryka-kazika.jp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mage.ceneostatic.pl/data/products/44354272/i-milosc.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3400" y="1371600"/>
            <a:ext cx="7851648" cy="617240"/>
          </a:xfrm>
        </p:spPr>
        <p:txBody>
          <a:bodyPr>
            <a:normAutofit fontScale="90000"/>
          </a:bodyPr>
          <a:lstStyle/>
          <a:p>
            <a:endParaRPr lang="pl-PL" dirty="0"/>
          </a:p>
        </p:txBody>
      </p:sp>
      <p:sp>
        <p:nvSpPr>
          <p:cNvPr id="3" name="Podtytuł 2"/>
          <p:cNvSpPr>
            <a:spLocks noGrp="1"/>
          </p:cNvSpPr>
          <p:nvPr>
            <p:ph type="subTitle" idx="1"/>
          </p:nvPr>
        </p:nvSpPr>
        <p:spPr>
          <a:xfrm>
            <a:off x="533400" y="980728"/>
            <a:ext cx="7854696" cy="4752528"/>
          </a:xfrm>
        </p:spPr>
        <p:txBody>
          <a:bodyPr>
            <a:normAutofit/>
          </a:bodyPr>
          <a:lstStyle/>
          <a:p>
            <a:pPr algn="ctr"/>
            <a:r>
              <a:rPr lang="pl-PL" sz="4400" b="1" smtClean="0">
                <a:solidFill>
                  <a:schemeClr val="bg1"/>
                </a:solidFill>
                <a:latin typeface="Times New Roman" pitchFamily="18" charset="0"/>
                <a:cs typeface="Times New Roman" pitchFamily="18" charset="0"/>
              </a:rPr>
              <a:t>WYBRANE   UTWORY  </a:t>
            </a:r>
            <a:r>
              <a:rPr lang="pl-PL" sz="4400" b="1" dirty="0" smtClean="0">
                <a:solidFill>
                  <a:schemeClr val="bg1"/>
                </a:solidFill>
                <a:latin typeface="Times New Roman" pitchFamily="18" charset="0"/>
                <a:cs typeface="Times New Roman" pitchFamily="18" charset="0"/>
              </a:rPr>
              <a:t>LITERATURY   POLSKIEJ       I  ZAGRANICZNEJ              DLA  DZIECI  </a:t>
            </a:r>
          </a:p>
          <a:p>
            <a:pPr algn="ctr"/>
            <a:r>
              <a:rPr lang="pl-PL" sz="4400" b="1" dirty="0" smtClean="0">
                <a:solidFill>
                  <a:schemeClr val="bg1"/>
                </a:solidFill>
                <a:latin typeface="Times New Roman" pitchFamily="18" charset="0"/>
                <a:cs typeface="Times New Roman" pitchFamily="18" charset="0"/>
              </a:rPr>
              <a:t>W  WIEKU  7 – 13 LAT</a:t>
            </a:r>
            <a:endParaRPr lang="pl-PL" sz="44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827584" y="836712"/>
            <a:ext cx="7498080" cy="5195664"/>
          </a:xfrm>
        </p:spPr>
        <p:txBody>
          <a:bodyPr>
            <a:normAutofit lnSpcReduction="10000"/>
          </a:bodyPr>
          <a:lstStyle/>
          <a:p>
            <a:pPr algn="ctr">
              <a:buNone/>
            </a:pPr>
            <a:r>
              <a:rPr lang="pl-PL" sz="3600" b="1" dirty="0" smtClean="0">
                <a:latin typeface="Times New Roman" pitchFamily="18" charset="0"/>
                <a:cs typeface="Times New Roman" pitchFamily="18" charset="0"/>
              </a:rPr>
              <a:t>„Niezłe ziółko”</a:t>
            </a:r>
          </a:p>
          <a:p>
            <a:pPr algn="ctr">
              <a:buNone/>
            </a:pPr>
            <a:r>
              <a:rPr lang="pl-PL" sz="3200" dirty="0" smtClean="0">
                <a:latin typeface="Times New Roman" pitchFamily="18" charset="0"/>
                <a:cs typeface="Times New Roman" pitchFamily="18" charset="0"/>
              </a:rPr>
              <a:t>Barbara Kosmowska</a:t>
            </a: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lgn="ctr">
              <a:buNone/>
            </a:pPr>
            <a:endParaRPr lang="pl-PL" sz="2800" dirty="0" smtClean="0">
              <a:latin typeface="Times New Roman" pitchFamily="18" charset="0"/>
              <a:cs typeface="Times New Roman" pitchFamily="18" charset="0"/>
            </a:endParaRPr>
          </a:p>
          <a:p>
            <a:pPr algn="ctr">
              <a:buNone/>
            </a:pPr>
            <a:endParaRPr lang="pl-PL" sz="2800"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To piękna historia o szukaniu i znalezieniu tego,        co jest prawdziwym dziecięcym skarbem ‒       wiary w siebie i szacunku dla innych. </a:t>
            </a:r>
          </a:p>
          <a:p>
            <a:pPr>
              <a:buNone/>
            </a:pPr>
            <a:endParaRPr lang="pl-PL" dirty="0" smtClean="0"/>
          </a:p>
          <a:p>
            <a:pPr>
              <a:buNone/>
            </a:pPr>
            <a:endParaRPr lang="pl-PL" dirty="0"/>
          </a:p>
        </p:txBody>
      </p:sp>
      <p:pic>
        <p:nvPicPr>
          <p:cNvPr id="4" name="Obraz 3" descr="Niezłe ziółko - zdjęcie 1"/>
          <p:cNvPicPr/>
          <p:nvPr/>
        </p:nvPicPr>
        <p:blipFill>
          <a:blip r:embed="rId2" cstate="print"/>
          <a:srcRect/>
          <a:stretch>
            <a:fillRect/>
          </a:stretch>
        </p:blipFill>
        <p:spPr bwMode="auto">
          <a:xfrm>
            <a:off x="3707904" y="2060848"/>
            <a:ext cx="1619250" cy="213360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10</a:t>
            </a:fld>
            <a:endParaRPr lang="pl-P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971600" y="908720"/>
            <a:ext cx="7498080" cy="5123656"/>
          </a:xfrm>
        </p:spPr>
        <p:txBody>
          <a:bodyPr/>
          <a:lstStyle/>
          <a:p>
            <a:pPr>
              <a:buNone/>
            </a:pPr>
            <a:r>
              <a:rPr lang="pl-PL" sz="3600" b="1" dirty="0" smtClean="0">
                <a:latin typeface="Times New Roman" pitchFamily="18" charset="0"/>
                <a:cs typeface="Times New Roman" pitchFamily="18" charset="0"/>
              </a:rPr>
              <a:t>„</a:t>
            </a:r>
            <a:r>
              <a:rPr lang="pl-PL" sz="3600" b="1" dirty="0" err="1" smtClean="0">
                <a:latin typeface="Times New Roman" pitchFamily="18" charset="0"/>
                <a:cs typeface="Times New Roman" pitchFamily="18" charset="0"/>
              </a:rPr>
              <a:t>Szym</a:t>
            </a:r>
            <a:r>
              <a:rPr lang="pl-PL" sz="3600" b="1" dirty="0" smtClean="0">
                <a:latin typeface="Times New Roman" pitchFamily="18" charset="0"/>
                <a:cs typeface="Times New Roman" pitchFamily="18" charset="0"/>
              </a:rPr>
              <a:t> </a:t>
            </a:r>
            <a:r>
              <a:rPr lang="pl-PL" sz="3600" b="1" dirty="0" err="1" smtClean="0">
                <a:latin typeface="Times New Roman" pitchFamily="18" charset="0"/>
                <a:cs typeface="Times New Roman" pitchFamily="18" charset="0"/>
              </a:rPr>
              <a:t>Pansik</a:t>
            </a:r>
            <a:r>
              <a:rPr lang="pl-PL" sz="3600" b="1" dirty="0" smtClean="0">
                <a:latin typeface="Times New Roman" pitchFamily="18" charset="0"/>
                <a:cs typeface="Times New Roman" pitchFamily="18" charset="0"/>
              </a:rPr>
              <a:t> ma zły humor”</a:t>
            </a:r>
          </a:p>
          <a:p>
            <a:pPr>
              <a:buNone/>
            </a:pPr>
            <a:r>
              <a:rPr lang="pl-PL" sz="3200" dirty="0" smtClean="0">
                <a:latin typeface="Times New Roman" pitchFamily="18" charset="0"/>
                <a:cs typeface="Times New Roman" pitchFamily="18" charset="0"/>
              </a:rPr>
              <a:t>  Suzanne Lang</a:t>
            </a: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sz="2800"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 Zabawny </a:t>
            </a:r>
            <a:r>
              <a:rPr lang="pl-PL" sz="2800" dirty="0" err="1" smtClean="0">
                <a:latin typeface="Times New Roman" pitchFamily="18" charset="0"/>
                <a:cs typeface="Times New Roman" pitchFamily="18" charset="0"/>
              </a:rPr>
              <a:t>picture</a:t>
            </a:r>
            <a:r>
              <a:rPr lang="pl-PL" sz="2800" dirty="0" smtClean="0">
                <a:latin typeface="Times New Roman" pitchFamily="18" charset="0"/>
                <a:cs typeface="Times New Roman" pitchFamily="18" charset="0"/>
              </a:rPr>
              <a:t> </a:t>
            </a:r>
            <a:r>
              <a:rPr lang="pl-PL" sz="2800" dirty="0" err="1" smtClean="0">
                <a:latin typeface="Times New Roman" pitchFamily="18" charset="0"/>
                <a:cs typeface="Times New Roman" pitchFamily="18" charset="0"/>
              </a:rPr>
              <a:t>book</a:t>
            </a:r>
            <a:r>
              <a:rPr lang="pl-PL" sz="2800" dirty="0" smtClean="0">
                <a:latin typeface="Times New Roman" pitchFamily="18" charset="0"/>
                <a:cs typeface="Times New Roman" pitchFamily="18" charset="0"/>
              </a:rPr>
              <a:t>, bestseller „New York </a:t>
            </a:r>
            <a:r>
              <a:rPr lang="pl-PL" sz="2800" dirty="0" err="1" smtClean="0">
                <a:latin typeface="Times New Roman" pitchFamily="18" charset="0"/>
                <a:cs typeface="Times New Roman" pitchFamily="18" charset="0"/>
              </a:rPr>
              <a:t>Timesa</a:t>
            </a:r>
            <a:r>
              <a:rPr lang="pl-PL" sz="2800" dirty="0" smtClean="0">
                <a:latin typeface="Times New Roman" pitchFamily="18" charset="0"/>
                <a:cs typeface="Times New Roman" pitchFamily="18" charset="0"/>
              </a:rPr>
              <a:t>”, o umiejętności radzenia sobie                 z nie zawsze łatwymi emocjami… i o tym,              jak czasami te emocje mogą nas zaskoczyć.</a:t>
            </a:r>
          </a:p>
          <a:p>
            <a:pPr>
              <a:buNone/>
            </a:pPr>
            <a:endParaRPr lang="pl-PL" dirty="0"/>
          </a:p>
        </p:txBody>
      </p:sp>
      <p:pic>
        <p:nvPicPr>
          <p:cNvPr id="4" name="Obraz 3" descr="Szym Pansik ma zły humor - zdjęcie 1"/>
          <p:cNvPicPr/>
          <p:nvPr/>
        </p:nvPicPr>
        <p:blipFill>
          <a:blip r:embed="rId2" cstate="print"/>
          <a:srcRect/>
          <a:stretch>
            <a:fillRect/>
          </a:stretch>
        </p:blipFill>
        <p:spPr bwMode="auto">
          <a:xfrm>
            <a:off x="5292080" y="1772816"/>
            <a:ext cx="1562100" cy="213360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11</a:t>
            </a:fld>
            <a:endParaRPr lang="pl-P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3568" y="764704"/>
            <a:ext cx="8229600" cy="1143000"/>
          </a:xfrm>
        </p:spPr>
        <p:txBody>
          <a:bodyPr/>
          <a:lstStyle/>
          <a:p>
            <a:endParaRPr lang="pl-PL"/>
          </a:p>
        </p:txBody>
      </p:sp>
      <p:sp>
        <p:nvSpPr>
          <p:cNvPr id="3" name="Symbol zastępczy zawartości 2"/>
          <p:cNvSpPr>
            <a:spLocks noGrp="1"/>
          </p:cNvSpPr>
          <p:nvPr>
            <p:ph idx="1"/>
          </p:nvPr>
        </p:nvSpPr>
        <p:spPr>
          <a:xfrm>
            <a:off x="611560" y="1700808"/>
            <a:ext cx="8229600" cy="4389120"/>
          </a:xfrm>
        </p:spPr>
        <p:txBody>
          <a:bodyPr>
            <a:normAutofit fontScale="92500" lnSpcReduction="10000"/>
          </a:bodyPr>
          <a:lstStyle/>
          <a:p>
            <a:pPr>
              <a:buNone/>
            </a:pPr>
            <a:r>
              <a:rPr lang="pl-PL" b="1" dirty="0" smtClean="0">
                <a:latin typeface="Times New Roman" pitchFamily="18" charset="0"/>
                <a:cs typeface="Times New Roman" pitchFamily="18" charset="0"/>
              </a:rPr>
              <a:t>                                                       </a:t>
            </a:r>
            <a:r>
              <a:rPr lang="pl-PL" sz="3900" b="1" dirty="0" smtClean="0">
                <a:latin typeface="Times New Roman" pitchFamily="18" charset="0"/>
                <a:cs typeface="Times New Roman" pitchFamily="18" charset="0"/>
              </a:rPr>
              <a:t>„Biały Kieł”</a:t>
            </a:r>
          </a:p>
          <a:p>
            <a:pPr>
              <a:buNone/>
            </a:pPr>
            <a:r>
              <a:rPr lang="pl-PL" sz="3500" dirty="0" smtClean="0">
                <a:latin typeface="Times New Roman" pitchFamily="18" charset="0"/>
                <a:cs typeface="Times New Roman" pitchFamily="18" charset="0"/>
              </a:rPr>
              <a:t>                                           Jack London</a:t>
            </a:r>
          </a:p>
          <a:p>
            <a:pPr>
              <a:buNone/>
            </a:pPr>
            <a:endParaRPr lang="pl-PL" dirty="0" smtClean="0">
              <a:latin typeface="Times New Roman" pitchFamily="18" charset="0"/>
              <a:cs typeface="Times New Roman" pitchFamily="18" charset="0"/>
            </a:endParaRPr>
          </a:p>
          <a:p>
            <a:pPr algn="ctr">
              <a:buNone/>
            </a:pPr>
            <a:r>
              <a:rPr lang="pl-PL" sz="3000" dirty="0" smtClean="0">
                <a:latin typeface="Times New Roman" pitchFamily="18" charset="0"/>
                <a:cs typeface="Times New Roman" pitchFamily="18" charset="0"/>
              </a:rPr>
              <a:t>W książce ukazane są losy wilka, który w brutalnym, wrogim i czyhającym na jego zgubę świecie, podejmuje dramatyczną walkę o przetrwanie.        Jego determinacja i wola życia zostają nagrodzone - po niezwykłych przygodach spotyka szlachetnych ludzi, pośród których odnajduje spokój                         i bezpieczeństwo.</a:t>
            </a:r>
          </a:p>
          <a:p>
            <a:pPr>
              <a:buNone/>
            </a:pPr>
            <a:endParaRPr lang="pl-PL" dirty="0"/>
          </a:p>
        </p:txBody>
      </p:sp>
      <p:pic>
        <p:nvPicPr>
          <p:cNvPr id="4" name="Obraz 3" descr="Biały Kieł - London Jack"/>
          <p:cNvPicPr/>
          <p:nvPr/>
        </p:nvPicPr>
        <p:blipFill>
          <a:blip r:embed="rId2" cstate="print"/>
          <a:srcRect/>
          <a:stretch>
            <a:fillRect/>
          </a:stretch>
        </p:blipFill>
        <p:spPr bwMode="auto">
          <a:xfrm>
            <a:off x="1619672" y="404664"/>
            <a:ext cx="1816026" cy="2674987"/>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12</a:t>
            </a:fld>
            <a:endParaRPr lang="pl-P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395536" y="1268760"/>
            <a:ext cx="8229600" cy="4389120"/>
          </a:xfrm>
        </p:spPr>
        <p:txBody>
          <a:bodyPr>
            <a:normAutofit lnSpcReduction="10000"/>
          </a:bodyPr>
          <a:lstStyle/>
          <a:p>
            <a:pPr>
              <a:buNone/>
            </a:pPr>
            <a:r>
              <a:rPr lang="pl-PL" sz="3600" b="1" dirty="0" smtClean="0"/>
              <a:t>„Ostatni rycerz”</a:t>
            </a:r>
            <a:endParaRPr lang="pl-PL" sz="3600" b="1" dirty="0" smtClean="0">
              <a:latin typeface="Times New Roman" pitchFamily="18" charset="0"/>
              <a:cs typeface="Times New Roman" pitchFamily="18" charset="0"/>
            </a:endParaRPr>
          </a:p>
          <a:p>
            <a:pPr>
              <a:buNone/>
            </a:pPr>
            <a:r>
              <a:rPr lang="pl-PL" sz="3200" dirty="0" smtClean="0">
                <a:latin typeface="Times New Roman" pitchFamily="18" charset="0"/>
                <a:cs typeface="Times New Roman" pitchFamily="18" charset="0"/>
              </a:rPr>
              <a:t>   Marcin </a:t>
            </a:r>
            <a:r>
              <a:rPr lang="pl-PL" sz="3200" dirty="0" err="1" smtClean="0">
                <a:latin typeface="Times New Roman" pitchFamily="18" charset="0"/>
                <a:cs typeface="Times New Roman" pitchFamily="18" charset="0"/>
              </a:rPr>
              <a:t>Mortka</a:t>
            </a:r>
            <a:endParaRPr lang="pl-PL" sz="3200"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   Historia o niezwykłym rycerzu Valdemarze                   i jego niesamowitych przygodach. Pełna magii             i humoru opowieść, w której wprost roi się                od krasnoludów, elfów, skrzatów, </a:t>
            </a:r>
            <a:r>
              <a:rPr lang="pl-PL" sz="2800" dirty="0" err="1" smtClean="0">
                <a:latin typeface="Times New Roman" pitchFamily="18" charset="0"/>
                <a:cs typeface="Times New Roman" pitchFamily="18" charset="0"/>
              </a:rPr>
              <a:t>goblinów</a:t>
            </a:r>
            <a:r>
              <a:rPr lang="pl-PL" sz="2800" dirty="0" smtClean="0">
                <a:latin typeface="Times New Roman" pitchFamily="18" charset="0"/>
                <a:cs typeface="Times New Roman" pitchFamily="18" charset="0"/>
              </a:rPr>
              <a:t>                  i innych fantastycznych stworów. </a:t>
            </a:r>
          </a:p>
          <a:p>
            <a:pPr>
              <a:buNone/>
            </a:pPr>
            <a:endParaRPr lang="pl-PL" dirty="0"/>
          </a:p>
        </p:txBody>
      </p:sp>
      <p:pic>
        <p:nvPicPr>
          <p:cNvPr id="4" name="Obraz 3" descr="https://ecsmedia.pl/c/ostatni-rycerz-w-iext43249966.jpg"/>
          <p:cNvPicPr/>
          <p:nvPr/>
        </p:nvPicPr>
        <p:blipFill>
          <a:blip r:embed="rId2" cstate="print"/>
          <a:srcRect/>
          <a:stretch>
            <a:fillRect/>
          </a:stretch>
        </p:blipFill>
        <p:spPr bwMode="auto">
          <a:xfrm>
            <a:off x="5436096" y="548680"/>
            <a:ext cx="1485900" cy="2314575"/>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13</a:t>
            </a:fld>
            <a:endParaRPr lang="pl-PL"/>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457200" y="1340768"/>
            <a:ext cx="8229600" cy="4983832"/>
          </a:xfrm>
        </p:spPr>
        <p:txBody>
          <a:bodyPr>
            <a:normAutofit/>
          </a:bodyPr>
          <a:lstStyle/>
          <a:p>
            <a:pPr>
              <a:buNone/>
            </a:pPr>
            <a:r>
              <a:rPr lang="pl-PL" sz="3600" dirty="0" smtClean="0">
                <a:latin typeface="Times New Roman" pitchFamily="18" charset="0"/>
                <a:cs typeface="Times New Roman" pitchFamily="18" charset="0"/>
              </a:rPr>
              <a:t>                              </a:t>
            </a:r>
            <a:r>
              <a:rPr lang="pl-PL" sz="3600" b="1" dirty="0" smtClean="0">
                <a:latin typeface="Times New Roman" pitchFamily="18" charset="0"/>
                <a:cs typeface="Times New Roman" pitchFamily="18" charset="0"/>
              </a:rPr>
              <a:t>„ Dzień czekolady”</a:t>
            </a:r>
          </a:p>
          <a:p>
            <a:pPr>
              <a:buNone/>
            </a:pPr>
            <a:r>
              <a:rPr lang="pl-PL" dirty="0" smtClean="0">
                <a:latin typeface="Times New Roman" pitchFamily="18" charset="0"/>
                <a:cs typeface="Times New Roman" pitchFamily="18" charset="0"/>
              </a:rPr>
              <a:t>                                            </a:t>
            </a:r>
            <a:r>
              <a:rPr lang="pl-PL" sz="3200" dirty="0" smtClean="0">
                <a:latin typeface="Times New Roman" pitchFamily="18" charset="0"/>
                <a:cs typeface="Times New Roman" pitchFamily="18" charset="0"/>
              </a:rPr>
              <a:t>Anna </a:t>
            </a:r>
            <a:r>
              <a:rPr lang="pl-PL" sz="3200" dirty="0" err="1" smtClean="0">
                <a:latin typeface="Times New Roman" pitchFamily="18" charset="0"/>
                <a:cs typeface="Times New Roman" pitchFamily="18" charset="0"/>
              </a:rPr>
              <a:t>Onichimowska</a:t>
            </a:r>
            <a:endParaRPr lang="pl-PL" sz="3200" dirty="0" smtClean="0">
              <a:latin typeface="Times New Roman" pitchFamily="18" charset="0"/>
              <a:cs typeface="Times New Roman" pitchFamily="18" charset="0"/>
            </a:endParaRPr>
          </a:p>
          <a:p>
            <a:pPr>
              <a:buNone/>
            </a:pPr>
            <a:endParaRPr lang="pl-PL" sz="2800"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   Opowieść o czasie, który wszystko zmienia,                o lękach, marzeniach, tęsknocie, a przede wszystkim - o miłości. Jej bohaterowie przeżywają problemy zbyt trudne na swój wiek. Radzą sobie z nimi, oswajając rzeczywistość     na swój dziecięcy sposób. </a:t>
            </a:r>
          </a:p>
          <a:p>
            <a:pPr>
              <a:buNone/>
            </a:pPr>
            <a:endParaRPr lang="pl-PL" dirty="0"/>
          </a:p>
        </p:txBody>
      </p:sp>
      <p:pic>
        <p:nvPicPr>
          <p:cNvPr id="4" name="Obraz 3" descr="Dzień czekolady - zdjęcie 1"/>
          <p:cNvPicPr/>
          <p:nvPr/>
        </p:nvPicPr>
        <p:blipFill>
          <a:blip r:embed="rId2" cstate="print"/>
          <a:srcRect/>
          <a:stretch>
            <a:fillRect/>
          </a:stretch>
        </p:blipFill>
        <p:spPr bwMode="auto">
          <a:xfrm>
            <a:off x="827584" y="764704"/>
            <a:ext cx="1619250" cy="213360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14</a:t>
            </a:fld>
            <a:endParaRPr lang="pl-PL"/>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683568" y="980728"/>
            <a:ext cx="7498080" cy="5195664"/>
          </a:xfrm>
        </p:spPr>
        <p:txBody>
          <a:bodyPr/>
          <a:lstStyle/>
          <a:p>
            <a:pPr>
              <a:buNone/>
            </a:pPr>
            <a:r>
              <a:rPr lang="pl-PL" sz="3600" b="1" dirty="0" smtClean="0">
                <a:latin typeface="Times New Roman" pitchFamily="18" charset="0"/>
                <a:cs typeface="Times New Roman" pitchFamily="18" charset="0"/>
              </a:rPr>
              <a:t>„Niezwykłe wakacje”</a:t>
            </a:r>
          </a:p>
          <a:p>
            <a:pPr>
              <a:buNone/>
            </a:pPr>
            <a:r>
              <a:rPr lang="pl-PL" sz="3200" dirty="0" smtClean="0">
                <a:latin typeface="Times New Roman" pitchFamily="18" charset="0"/>
                <a:cs typeface="Times New Roman" pitchFamily="18" charset="0"/>
              </a:rPr>
              <a:t>    Beata Ostrowicka</a:t>
            </a:r>
          </a:p>
          <a:p>
            <a:pPr>
              <a:buNone/>
            </a:pPr>
            <a:endParaRPr lang="pl-PL" dirty="0" smtClean="0">
              <a:latin typeface="Times New Roman" pitchFamily="18" charset="0"/>
              <a:cs typeface="Times New Roman" pitchFamily="18" charset="0"/>
            </a:endParaRPr>
          </a:p>
          <a:p>
            <a:pPr>
              <a:buNone/>
            </a:pPr>
            <a:r>
              <a:rPr lang="pl-PL" dirty="0" smtClean="0">
                <a:latin typeface="Times New Roman" pitchFamily="18" charset="0"/>
                <a:cs typeface="Times New Roman" pitchFamily="18" charset="0"/>
              </a:rPr>
              <a:t>  </a:t>
            </a:r>
            <a:endParaRPr lang="pl-PL" sz="2800"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 Bohaterowie przeżywają niesamowite przygody, odbywają przedziwne podróże w czasie               i przestrzeni, są świadkami niecodziennych wypadków, poznają tajemnice sprzed wieków...</a:t>
            </a:r>
          </a:p>
          <a:p>
            <a:pPr>
              <a:buNone/>
            </a:pPr>
            <a:endParaRPr lang="pl-PL" dirty="0"/>
          </a:p>
        </p:txBody>
      </p:sp>
      <p:pic>
        <p:nvPicPr>
          <p:cNvPr id="4" name="Obraz 3" descr="Niezwykłe wakacje - Ostrowicka Beata"/>
          <p:cNvPicPr/>
          <p:nvPr/>
        </p:nvPicPr>
        <p:blipFill>
          <a:blip r:embed="rId2" cstate="print"/>
          <a:srcRect/>
          <a:stretch>
            <a:fillRect/>
          </a:stretch>
        </p:blipFill>
        <p:spPr bwMode="auto">
          <a:xfrm>
            <a:off x="5868144" y="1052736"/>
            <a:ext cx="1485900" cy="201930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15</a:t>
            </a:fld>
            <a:endParaRPr lang="pl-PL"/>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467544" y="1556792"/>
            <a:ext cx="8229600" cy="4983832"/>
          </a:xfrm>
        </p:spPr>
        <p:txBody>
          <a:bodyPr>
            <a:normAutofit/>
          </a:bodyPr>
          <a:lstStyle/>
          <a:p>
            <a:pPr>
              <a:buNone/>
            </a:pPr>
            <a:r>
              <a:rPr lang="pl-PL" dirty="0" smtClean="0">
                <a:latin typeface="Times New Roman" pitchFamily="18" charset="0"/>
                <a:cs typeface="Times New Roman" pitchFamily="18" charset="0"/>
              </a:rPr>
              <a:t>                                        </a:t>
            </a:r>
            <a:r>
              <a:rPr lang="pl-PL" sz="3600" b="1" dirty="0" smtClean="0">
                <a:latin typeface="Times New Roman" pitchFamily="18" charset="0"/>
                <a:cs typeface="Times New Roman" pitchFamily="18" charset="0"/>
              </a:rPr>
              <a:t>„</a:t>
            </a:r>
            <a:r>
              <a:rPr lang="pl-PL" sz="3600" b="1" dirty="0" err="1" smtClean="0">
                <a:latin typeface="Times New Roman" pitchFamily="18" charset="0"/>
                <a:cs typeface="Times New Roman" pitchFamily="18" charset="0"/>
              </a:rPr>
              <a:t>Asiunia</a:t>
            </a:r>
            <a:r>
              <a:rPr lang="pl-PL" sz="3600" b="1" dirty="0" smtClean="0">
                <a:latin typeface="Times New Roman" pitchFamily="18" charset="0"/>
                <a:cs typeface="Times New Roman" pitchFamily="18" charset="0"/>
              </a:rPr>
              <a:t>”</a:t>
            </a:r>
          </a:p>
          <a:p>
            <a:pPr>
              <a:buNone/>
            </a:pPr>
            <a:r>
              <a:rPr lang="pl-PL" dirty="0" smtClean="0">
                <a:latin typeface="Times New Roman" pitchFamily="18" charset="0"/>
                <a:cs typeface="Times New Roman" pitchFamily="18" charset="0"/>
              </a:rPr>
              <a:t>                                   </a:t>
            </a:r>
            <a:r>
              <a:rPr lang="pl-PL" sz="3200" dirty="0" smtClean="0">
                <a:latin typeface="Times New Roman" pitchFamily="18" charset="0"/>
                <a:cs typeface="Times New Roman" pitchFamily="18" charset="0"/>
              </a:rPr>
              <a:t>Joanna Papuzińska</a:t>
            </a: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lgn="ctr">
              <a:buNone/>
            </a:pPr>
            <a:r>
              <a:rPr lang="pl-PL" dirty="0" smtClean="0">
                <a:latin typeface="Times New Roman" pitchFamily="18" charset="0"/>
                <a:cs typeface="Times New Roman" pitchFamily="18" charset="0"/>
              </a:rPr>
              <a:t>  </a:t>
            </a:r>
            <a:r>
              <a:rPr lang="pl-PL" sz="2800" dirty="0" smtClean="0">
                <a:latin typeface="Times New Roman" pitchFamily="18" charset="0"/>
                <a:cs typeface="Times New Roman" pitchFamily="18" charset="0"/>
              </a:rPr>
              <a:t>Oparta na prawdziwych wydarzeniach książka          pod tytułem "</a:t>
            </a:r>
            <a:r>
              <a:rPr lang="pl-PL" sz="2800" dirty="0" err="1" smtClean="0">
                <a:latin typeface="Times New Roman" pitchFamily="18" charset="0"/>
                <a:cs typeface="Times New Roman" pitchFamily="18" charset="0"/>
              </a:rPr>
              <a:t>Asiunia</a:t>
            </a:r>
            <a:r>
              <a:rPr lang="pl-PL" sz="2800" dirty="0" smtClean="0">
                <a:latin typeface="Times New Roman" pitchFamily="18" charset="0"/>
                <a:cs typeface="Times New Roman" pitchFamily="18" charset="0"/>
              </a:rPr>
              <a:t>" to historia małej Asi,           która przeżyła II Wojnę Światową.</a:t>
            </a:r>
            <a:br>
              <a:rPr lang="pl-PL" sz="2800" dirty="0" smtClean="0">
                <a:latin typeface="Times New Roman" pitchFamily="18" charset="0"/>
                <a:cs typeface="Times New Roman" pitchFamily="18" charset="0"/>
              </a:rPr>
            </a:br>
            <a:endParaRPr lang="pl-PL" sz="2800" dirty="0">
              <a:latin typeface="Times New Roman" pitchFamily="18" charset="0"/>
              <a:cs typeface="Times New Roman" pitchFamily="18" charset="0"/>
            </a:endParaRPr>
          </a:p>
        </p:txBody>
      </p:sp>
      <p:pic>
        <p:nvPicPr>
          <p:cNvPr id="5" name="Obraz 4" descr="Asiunia"/>
          <p:cNvPicPr/>
          <p:nvPr/>
        </p:nvPicPr>
        <p:blipFill>
          <a:blip r:embed="rId2" cstate="print"/>
          <a:srcRect/>
          <a:stretch>
            <a:fillRect/>
          </a:stretch>
        </p:blipFill>
        <p:spPr bwMode="auto">
          <a:xfrm>
            <a:off x="1259632" y="1052736"/>
            <a:ext cx="1575048" cy="2578596"/>
          </a:xfrm>
          <a:prstGeom prst="rect">
            <a:avLst/>
          </a:prstGeom>
          <a:noFill/>
          <a:ln w="9525">
            <a:noFill/>
            <a:miter lim="800000"/>
            <a:headEnd/>
            <a:tailEnd/>
          </a:ln>
        </p:spPr>
      </p:pic>
      <p:sp>
        <p:nvSpPr>
          <p:cNvPr id="6" name="Symbol zastępczy numeru slajdu 5"/>
          <p:cNvSpPr>
            <a:spLocks noGrp="1"/>
          </p:cNvSpPr>
          <p:nvPr>
            <p:ph type="sldNum" sz="quarter" idx="12"/>
          </p:nvPr>
        </p:nvSpPr>
        <p:spPr/>
        <p:txBody>
          <a:bodyPr/>
          <a:lstStyle/>
          <a:p>
            <a:fld id="{27C8AC2F-220E-484D-B94F-695791AF8815}" type="slidenum">
              <a:rPr lang="pl-PL" smtClean="0"/>
              <a:pPr/>
              <a:t>16</a:t>
            </a:fld>
            <a:endParaRPr lang="pl-PL"/>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980728"/>
            <a:ext cx="8229600" cy="5343872"/>
          </a:xfrm>
        </p:spPr>
        <p:txBody>
          <a:bodyPr>
            <a:normAutofit/>
          </a:bodyPr>
          <a:lstStyle/>
          <a:p>
            <a:pPr>
              <a:buNone/>
            </a:pPr>
            <a:r>
              <a:rPr lang="pl-PL" b="1" dirty="0" smtClean="0">
                <a:latin typeface="Times New Roman" pitchFamily="18" charset="0"/>
                <a:cs typeface="Times New Roman" pitchFamily="18" charset="0"/>
              </a:rPr>
              <a:t>                                       </a:t>
            </a:r>
            <a:r>
              <a:rPr lang="pl-PL" sz="3600" b="1" dirty="0" smtClean="0">
                <a:latin typeface="Times New Roman" pitchFamily="18" charset="0"/>
                <a:cs typeface="Times New Roman" pitchFamily="18" charset="0"/>
              </a:rPr>
              <a:t>„Hebanowe serce”</a:t>
            </a:r>
          </a:p>
          <a:p>
            <a:pPr>
              <a:buNone/>
            </a:pPr>
            <a:r>
              <a:rPr lang="pl-PL" sz="2800" dirty="0" smtClean="0">
                <a:latin typeface="Times New Roman" pitchFamily="18" charset="0"/>
                <a:cs typeface="Times New Roman" pitchFamily="18" charset="0"/>
              </a:rPr>
              <a:t>                                        </a:t>
            </a:r>
            <a:r>
              <a:rPr lang="pl-PL" sz="3200" dirty="0" smtClean="0">
                <a:latin typeface="Times New Roman" pitchFamily="18" charset="0"/>
                <a:cs typeface="Times New Roman" pitchFamily="18" charset="0"/>
              </a:rPr>
              <a:t>Renata Piątkowska</a:t>
            </a:r>
          </a:p>
          <a:p>
            <a:pPr>
              <a:buNone/>
            </a:pPr>
            <a:endParaRPr lang="pl-PL" sz="2800" dirty="0" smtClean="0">
              <a:latin typeface="Times New Roman" pitchFamily="18" charset="0"/>
              <a:cs typeface="Times New Roman" pitchFamily="18" charset="0"/>
            </a:endParaRPr>
          </a:p>
          <a:p>
            <a:pPr>
              <a:buNone/>
            </a:pPr>
            <a:endParaRPr lang="pl-PL" sz="2800"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Książka, która w możliwie łagodny i przyjazny sposób zapoznaje najmłodszego czytelnika z trudnym tematem wojny i uchodźctwa. Pobudza do zadawania pytań i otwiera na nieszczęścia współczesnego świata.</a:t>
            </a:r>
          </a:p>
          <a:p>
            <a:pPr>
              <a:buNone/>
            </a:pPr>
            <a:endParaRPr lang="pl-PL" sz="2800" dirty="0"/>
          </a:p>
        </p:txBody>
      </p:sp>
      <p:pic>
        <p:nvPicPr>
          <p:cNvPr id="4" name="Obraz 3" descr="Hebanowe serce - zdjęcie 1"/>
          <p:cNvPicPr/>
          <p:nvPr/>
        </p:nvPicPr>
        <p:blipFill>
          <a:blip r:embed="rId2" cstate="print"/>
          <a:srcRect/>
          <a:stretch>
            <a:fillRect/>
          </a:stretch>
        </p:blipFill>
        <p:spPr bwMode="auto">
          <a:xfrm>
            <a:off x="1043608" y="980728"/>
            <a:ext cx="1504950" cy="213360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17</a:t>
            </a:fld>
            <a:endParaRPr lang="pl-PL"/>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638"/>
            <a:ext cx="7498080" cy="1498178"/>
          </a:xfrm>
        </p:spPr>
        <p:txBody>
          <a:bodyPr/>
          <a:lstStyle/>
          <a:p>
            <a:endParaRPr lang="pl-PL" dirty="0"/>
          </a:p>
        </p:txBody>
      </p:sp>
      <p:sp>
        <p:nvSpPr>
          <p:cNvPr id="3" name="Symbol zastępczy zawartości 2"/>
          <p:cNvSpPr>
            <a:spLocks noGrp="1"/>
          </p:cNvSpPr>
          <p:nvPr>
            <p:ph idx="1"/>
          </p:nvPr>
        </p:nvSpPr>
        <p:spPr>
          <a:xfrm>
            <a:off x="755576" y="764704"/>
            <a:ext cx="7498080" cy="5411688"/>
          </a:xfrm>
        </p:spPr>
        <p:txBody>
          <a:bodyPr/>
          <a:lstStyle/>
          <a:p>
            <a:pPr algn="ctr">
              <a:buNone/>
            </a:pPr>
            <a:r>
              <a:rPr lang="pl-PL" sz="3600" b="1" dirty="0" smtClean="0">
                <a:latin typeface="Times New Roman" pitchFamily="18" charset="0"/>
                <a:cs typeface="Times New Roman" pitchFamily="18" charset="0"/>
              </a:rPr>
              <a:t>„Wojna, która zmieniła Rondo”</a:t>
            </a:r>
          </a:p>
          <a:p>
            <a:pPr algn="ctr">
              <a:buNone/>
            </a:pPr>
            <a:r>
              <a:rPr lang="pl-PL" sz="3200" dirty="0" smtClean="0">
                <a:latin typeface="Times New Roman" pitchFamily="18" charset="0"/>
                <a:cs typeface="Times New Roman" pitchFamily="18" charset="0"/>
              </a:rPr>
              <a:t>Romana </a:t>
            </a:r>
            <a:r>
              <a:rPr lang="pl-PL" sz="3200" dirty="0" err="1" smtClean="0">
                <a:latin typeface="Times New Roman" pitchFamily="18" charset="0"/>
                <a:cs typeface="Times New Roman" pitchFamily="18" charset="0"/>
              </a:rPr>
              <a:t>Romanyszyn</a:t>
            </a:r>
            <a:r>
              <a:rPr lang="pl-PL" sz="3200" dirty="0" smtClean="0">
                <a:latin typeface="Times New Roman" pitchFamily="18" charset="0"/>
                <a:cs typeface="Times New Roman" pitchFamily="18" charset="0"/>
              </a:rPr>
              <a:t>,  </a:t>
            </a:r>
            <a:r>
              <a:rPr lang="pl-PL" sz="3200" dirty="0" err="1" smtClean="0">
                <a:latin typeface="Times New Roman" pitchFamily="18" charset="0"/>
                <a:cs typeface="Times New Roman" pitchFamily="18" charset="0"/>
              </a:rPr>
              <a:t>Andrij</a:t>
            </a:r>
            <a:r>
              <a:rPr lang="pl-PL" sz="3200" dirty="0" smtClean="0">
                <a:latin typeface="Times New Roman" pitchFamily="18" charset="0"/>
                <a:cs typeface="Times New Roman" pitchFamily="18" charset="0"/>
              </a:rPr>
              <a:t> </a:t>
            </a:r>
            <a:r>
              <a:rPr lang="pl-PL" sz="3200" dirty="0" err="1" smtClean="0">
                <a:latin typeface="Times New Roman" pitchFamily="18" charset="0"/>
                <a:cs typeface="Times New Roman" pitchFamily="18" charset="0"/>
              </a:rPr>
              <a:t>Lesiw</a:t>
            </a:r>
            <a:endParaRPr lang="pl-PL" sz="3200" dirty="0" smtClean="0">
              <a:latin typeface="Times New Roman" pitchFamily="18" charset="0"/>
              <a:cs typeface="Times New Roman" pitchFamily="18" charset="0"/>
            </a:endParaRPr>
          </a:p>
          <a:p>
            <a:pPr>
              <a:buNone/>
            </a:pPr>
            <a:endParaRPr lang="pl-PL" sz="2800" dirty="0" smtClean="0">
              <a:latin typeface="Times New Roman" pitchFamily="18" charset="0"/>
              <a:cs typeface="Times New Roman" pitchFamily="18" charset="0"/>
            </a:endParaRPr>
          </a:p>
          <a:p>
            <a:pPr>
              <a:buNone/>
            </a:pPr>
            <a:endParaRPr lang="pl-PL" sz="2800" dirty="0" smtClean="0">
              <a:latin typeface="Times New Roman" pitchFamily="18" charset="0"/>
              <a:cs typeface="Times New Roman" pitchFamily="18" charset="0"/>
            </a:endParaRPr>
          </a:p>
          <a:p>
            <a:pPr algn="ctr">
              <a:buNone/>
            </a:pPr>
            <a:endParaRPr lang="pl-PL" sz="2800" dirty="0" smtClean="0">
              <a:latin typeface="Times New Roman" pitchFamily="18" charset="0"/>
              <a:cs typeface="Times New Roman" pitchFamily="18" charset="0"/>
            </a:endParaRPr>
          </a:p>
          <a:p>
            <a:pPr>
              <a:buNone/>
            </a:pPr>
            <a:r>
              <a:rPr lang="pl-PL" sz="2800" dirty="0" smtClean="0">
                <a:latin typeface="Times New Roman" pitchFamily="18" charset="0"/>
                <a:cs typeface="Times New Roman" pitchFamily="18" charset="0"/>
              </a:rPr>
              <a:t>To książka o tym, że wojna                                   nie ma serca, nie rozumie żadnego języka,                           mimo to nie oszczędza nikogo i na każdym odciska swoje piętno. Jeśli jednak wspólnie stawić jej czoła, można ją pokonać i ocalić       to, co najbardziej kruche i najcenniejsze...</a:t>
            </a:r>
            <a:endParaRPr lang="pl-PL" sz="2800" dirty="0">
              <a:latin typeface="Times New Roman" pitchFamily="18" charset="0"/>
              <a:cs typeface="Times New Roman" pitchFamily="18" charset="0"/>
            </a:endParaRPr>
          </a:p>
        </p:txBody>
      </p:sp>
      <p:pic>
        <p:nvPicPr>
          <p:cNvPr id="4" name="Obraz 3" descr="https://cdn-lubimyczytac.pl/upload/books/308000/308012/486088-352x500.jpg"/>
          <p:cNvPicPr/>
          <p:nvPr/>
        </p:nvPicPr>
        <p:blipFill>
          <a:blip r:embed="rId2" cstate="print"/>
          <a:srcRect/>
          <a:stretch>
            <a:fillRect/>
          </a:stretch>
        </p:blipFill>
        <p:spPr bwMode="auto">
          <a:xfrm>
            <a:off x="5364088" y="1988840"/>
            <a:ext cx="1584176" cy="2026915"/>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18</a:t>
            </a:fld>
            <a:endParaRPr lang="pl-P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827584" y="692696"/>
            <a:ext cx="7498080" cy="5411688"/>
          </a:xfrm>
        </p:spPr>
        <p:txBody>
          <a:bodyPr>
            <a:normAutofit fontScale="92500"/>
          </a:bodyPr>
          <a:lstStyle/>
          <a:p>
            <a:pPr>
              <a:buNone/>
            </a:pPr>
            <a:r>
              <a:rPr lang="pl-PL" b="1" dirty="0" smtClean="0">
                <a:latin typeface="Times New Roman" pitchFamily="18" charset="0"/>
                <a:cs typeface="Times New Roman" pitchFamily="18" charset="0"/>
              </a:rPr>
              <a:t>                         </a:t>
            </a:r>
            <a:r>
              <a:rPr lang="pl-PL" sz="3600" b="1" dirty="0" smtClean="0">
                <a:latin typeface="Times New Roman" pitchFamily="18" charset="0"/>
                <a:cs typeface="Times New Roman" pitchFamily="18" charset="0"/>
              </a:rPr>
              <a:t>„      </a:t>
            </a:r>
            <a:r>
              <a:rPr lang="pl-PL" sz="3900" b="1" dirty="0" smtClean="0">
                <a:latin typeface="Times New Roman" pitchFamily="18" charset="0"/>
                <a:cs typeface="Times New Roman" pitchFamily="18" charset="0"/>
              </a:rPr>
              <a:t>„Wyspa mojej siostry”</a:t>
            </a:r>
            <a:endParaRPr lang="pl-PL" sz="3900" dirty="0" smtClean="0">
              <a:latin typeface="Times New Roman" pitchFamily="18" charset="0"/>
              <a:cs typeface="Times New Roman" pitchFamily="18" charset="0"/>
            </a:endParaRPr>
          </a:p>
          <a:p>
            <a:pPr>
              <a:buNone/>
            </a:pPr>
            <a:r>
              <a:rPr lang="pl-PL" sz="3500" dirty="0" smtClean="0">
                <a:latin typeface="Times New Roman" pitchFamily="18" charset="0"/>
                <a:cs typeface="Times New Roman" pitchFamily="18" charset="0"/>
              </a:rPr>
              <a:t>                                   Katarzyna </a:t>
            </a:r>
            <a:r>
              <a:rPr lang="pl-PL" sz="3500" dirty="0" err="1" smtClean="0">
                <a:latin typeface="Times New Roman" pitchFamily="18" charset="0"/>
                <a:cs typeface="Times New Roman" pitchFamily="18" charset="0"/>
              </a:rPr>
              <a:t>Ryrych</a:t>
            </a:r>
            <a:endParaRPr lang="pl-PL" sz="3500" dirty="0" smtClean="0">
              <a:latin typeface="Times New Roman" pitchFamily="18" charset="0"/>
              <a:cs typeface="Times New Roman" pitchFamily="18" charset="0"/>
            </a:endParaRPr>
          </a:p>
          <a:p>
            <a:pPr>
              <a:buNone/>
            </a:pPr>
            <a:r>
              <a:rPr lang="pl-PL" sz="3500" dirty="0" smtClean="0">
                <a:latin typeface="Times New Roman" pitchFamily="18" charset="0"/>
                <a:cs typeface="Times New Roman" pitchFamily="18" charset="0"/>
              </a:rPr>
              <a:t> </a:t>
            </a: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Poznajemy tu niepełnosprawną dziewczynkę </a:t>
            </a:r>
            <a:r>
              <a:rPr lang="pl-PL" sz="2800" dirty="0" err="1" smtClean="0">
                <a:latin typeface="Times New Roman" pitchFamily="18" charset="0"/>
                <a:cs typeface="Times New Roman" pitchFamily="18" charset="0"/>
              </a:rPr>
              <a:t>Pippi</a:t>
            </a:r>
            <a:r>
              <a:rPr lang="pl-PL" sz="2800" dirty="0" smtClean="0">
                <a:latin typeface="Times New Roman" pitchFamily="18" charset="0"/>
                <a:cs typeface="Times New Roman" pitchFamily="18" charset="0"/>
              </a:rPr>
              <a:t>, która jakby żyje na samotnej wyspie, w innym świecie… Na tę wyspę wprowadza nas jej młodsza siostra Marysia, dzięki której odkrywamy, że każdy człowiek jest osobną wyspą i  każdy z nas ma prawo do godnego życia, szacunku, podziwu i miłości.</a:t>
            </a:r>
          </a:p>
          <a:p>
            <a:pPr>
              <a:buNone/>
            </a:pPr>
            <a:endParaRPr lang="pl-PL" dirty="0"/>
          </a:p>
        </p:txBody>
      </p:sp>
      <p:pic>
        <p:nvPicPr>
          <p:cNvPr id="4" name="Obraz 3" descr="Książka Wyspa mojej siostry - zdjęcie 1"/>
          <p:cNvPicPr/>
          <p:nvPr/>
        </p:nvPicPr>
        <p:blipFill>
          <a:blip r:embed="rId2" cstate="print"/>
          <a:srcRect/>
          <a:stretch>
            <a:fillRect/>
          </a:stretch>
        </p:blipFill>
        <p:spPr bwMode="auto">
          <a:xfrm>
            <a:off x="1691680" y="908720"/>
            <a:ext cx="1609725" cy="213360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19</a:t>
            </a:fld>
            <a:endParaRPr lang="pl-P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35608" y="274638"/>
            <a:ext cx="7498080" cy="778098"/>
          </a:xfrm>
        </p:spPr>
        <p:txBody>
          <a:bodyPr>
            <a:normAutofit fontScale="90000"/>
          </a:bodyPr>
          <a:lstStyle/>
          <a:p>
            <a:endParaRPr lang="pl-PL" dirty="0"/>
          </a:p>
        </p:txBody>
      </p:sp>
      <p:sp>
        <p:nvSpPr>
          <p:cNvPr id="3" name="Symbol zastępczy zawartości 2"/>
          <p:cNvSpPr>
            <a:spLocks noGrp="1"/>
          </p:cNvSpPr>
          <p:nvPr>
            <p:ph idx="1"/>
          </p:nvPr>
        </p:nvSpPr>
        <p:spPr>
          <a:xfrm>
            <a:off x="457200" y="1196752"/>
            <a:ext cx="8229600" cy="5127848"/>
          </a:xfrm>
        </p:spPr>
        <p:txBody>
          <a:bodyPr>
            <a:normAutofit/>
          </a:bodyPr>
          <a:lstStyle/>
          <a:p>
            <a:pPr algn="ctr">
              <a:buNone/>
            </a:pPr>
            <a:endParaRPr lang="pl-PL" sz="2800"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W kategorii dla dzieci w wieku 7-13 lat wybrałam pozycje, które zaszczepiają w dzieciach chęć            do czytania i ponownego sięgania do książek.           To właśnie w tym wieku młodzi ludzie wyrabiają sobie nawyk czytania, dlatego dobór właściwej literatury jest w tym wieku niezwykle ważny,           aby przypadkiem nie zniechęcić dzieci do czytania.</a:t>
            </a:r>
          </a:p>
          <a:p>
            <a:pPr>
              <a:buNone/>
            </a:pPr>
            <a:endParaRPr lang="pl-PL" sz="3200" dirty="0">
              <a:latin typeface="Times New Roman" pitchFamily="18" charset="0"/>
              <a:cs typeface="Times New Roman" pitchFamily="18" charset="0"/>
            </a:endParaRPr>
          </a:p>
        </p:txBody>
      </p:sp>
      <p:sp>
        <p:nvSpPr>
          <p:cNvPr id="4" name="Symbol zastępczy numeru slajdu 3"/>
          <p:cNvSpPr>
            <a:spLocks noGrp="1"/>
          </p:cNvSpPr>
          <p:nvPr>
            <p:ph type="sldNum" sz="quarter" idx="12"/>
          </p:nvPr>
        </p:nvSpPr>
        <p:spPr/>
        <p:txBody>
          <a:bodyPr/>
          <a:lstStyle/>
          <a:p>
            <a:fld id="{27C8AC2F-220E-484D-B94F-695791AF8815}" type="slidenum">
              <a:rPr lang="pl-PL" smtClean="0"/>
              <a:pPr/>
              <a:t>2</a:t>
            </a:fld>
            <a:endParaRPr lang="pl-P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827584" y="1124744"/>
            <a:ext cx="7498080" cy="4800600"/>
          </a:xfrm>
        </p:spPr>
        <p:txBody>
          <a:bodyPr>
            <a:normAutofit lnSpcReduction="10000"/>
          </a:bodyPr>
          <a:lstStyle/>
          <a:p>
            <a:pPr>
              <a:buNone/>
            </a:pPr>
            <a:r>
              <a:rPr lang="pl-PL" sz="3600" b="1" dirty="0" smtClean="0">
                <a:latin typeface="Times New Roman" pitchFamily="18" charset="0"/>
                <a:cs typeface="Times New Roman" pitchFamily="18" charset="0"/>
              </a:rPr>
              <a:t>„Zapałka na zakręcie” </a:t>
            </a:r>
          </a:p>
          <a:p>
            <a:pPr>
              <a:buNone/>
            </a:pPr>
            <a:r>
              <a:rPr lang="pl-PL" sz="3200" dirty="0" smtClean="0">
                <a:latin typeface="Times New Roman" pitchFamily="18" charset="0"/>
                <a:cs typeface="Times New Roman" pitchFamily="18" charset="0"/>
              </a:rPr>
              <a:t>       Krystyna Siesicka</a:t>
            </a: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    </a:t>
            </a:r>
          </a:p>
          <a:p>
            <a:pPr algn="ctr">
              <a:buNone/>
            </a:pPr>
            <a:r>
              <a:rPr lang="pl-PL" sz="2800" dirty="0" smtClean="0">
                <a:latin typeface="Times New Roman" pitchFamily="18" charset="0"/>
                <a:cs typeface="Times New Roman" pitchFamily="18" charset="0"/>
              </a:rPr>
              <a:t>  To książka o sprawach ważnych i niełatwych -      o skomplikowanym języku uczuć, o tym,          jak trudno o miłości mówić, jak trudno        spełniać czyjeś oczekiwania, nie zawieść  zaufania najbliższych.</a:t>
            </a:r>
          </a:p>
          <a:p>
            <a:pPr>
              <a:buNone/>
            </a:pPr>
            <a:endParaRPr lang="pl-PL" dirty="0"/>
          </a:p>
        </p:txBody>
      </p:sp>
      <p:pic>
        <p:nvPicPr>
          <p:cNvPr id="4" name="Obraz 3" descr="Pozostałe - Zapałka na zakręcie"/>
          <p:cNvPicPr/>
          <p:nvPr/>
        </p:nvPicPr>
        <p:blipFill>
          <a:blip r:embed="rId2" cstate="print"/>
          <a:srcRect/>
          <a:stretch>
            <a:fillRect/>
          </a:stretch>
        </p:blipFill>
        <p:spPr bwMode="auto">
          <a:xfrm>
            <a:off x="5868144" y="836712"/>
            <a:ext cx="1656184" cy="2506588"/>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20</a:t>
            </a:fld>
            <a:endParaRPr lang="pl-PL"/>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755576" y="980728"/>
            <a:ext cx="7498080" cy="5195664"/>
          </a:xfrm>
        </p:spPr>
        <p:txBody>
          <a:bodyPr>
            <a:normAutofit fontScale="92500" lnSpcReduction="10000"/>
          </a:bodyPr>
          <a:lstStyle/>
          <a:p>
            <a:pPr>
              <a:buNone/>
            </a:pPr>
            <a:r>
              <a:rPr lang="pl-PL" b="1" dirty="0" smtClean="0">
                <a:latin typeface="Times New Roman" pitchFamily="18" charset="0"/>
                <a:cs typeface="Times New Roman" pitchFamily="18" charset="0"/>
              </a:rPr>
              <a:t>                  </a:t>
            </a:r>
            <a:r>
              <a:rPr lang="pl-PL" sz="3900" b="1" dirty="0" smtClean="0">
                <a:latin typeface="Times New Roman" pitchFamily="18" charset="0"/>
                <a:cs typeface="Times New Roman" pitchFamily="18" charset="0"/>
              </a:rPr>
              <a:t>„Teatr Niewidzialnych Dzieci”</a:t>
            </a:r>
          </a:p>
          <a:p>
            <a:pPr>
              <a:buNone/>
            </a:pPr>
            <a:r>
              <a:rPr lang="pl-PL" dirty="0" smtClean="0">
                <a:latin typeface="Times New Roman" pitchFamily="18" charset="0"/>
                <a:cs typeface="Times New Roman" pitchFamily="18" charset="0"/>
              </a:rPr>
              <a:t>                                </a:t>
            </a:r>
            <a:r>
              <a:rPr lang="pl-PL" sz="3500" dirty="0" smtClean="0">
                <a:latin typeface="Times New Roman" pitchFamily="18" charset="0"/>
                <a:cs typeface="Times New Roman" pitchFamily="18" charset="0"/>
              </a:rPr>
              <a:t>Marcin Szczygielski</a:t>
            </a: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lgn="ctr">
              <a:buNone/>
            </a:pPr>
            <a:r>
              <a:rPr lang="pl-PL" sz="3000" dirty="0" smtClean="0">
                <a:latin typeface="Times New Roman" pitchFamily="18" charset="0"/>
                <a:cs typeface="Times New Roman" pitchFamily="18" charset="0"/>
              </a:rPr>
              <a:t>To pierwsza powieść dla młodzieży przybliżająca im historię stanu wojennego, tłumacząca fenomen Solidarności i przedstawiająca         życie Polaków w schyłkowym okresie komuny – a także pierwsza książka dla młodych odbiorców, opowiadająca o życiu dzieci                                 w polskich domach dziecka.</a:t>
            </a:r>
          </a:p>
          <a:p>
            <a:pPr>
              <a:buNone/>
            </a:pPr>
            <a:endParaRPr lang="pl-PL" dirty="0"/>
          </a:p>
        </p:txBody>
      </p:sp>
      <p:pic>
        <p:nvPicPr>
          <p:cNvPr id="4" name="Obraz 3" descr="https://ecsmedia.pl/c/teatr-niewidzialnych-dzieci-w-iext43812401.jpg"/>
          <p:cNvPicPr/>
          <p:nvPr/>
        </p:nvPicPr>
        <p:blipFill>
          <a:blip r:embed="rId2" cstate="print"/>
          <a:srcRect/>
          <a:stretch>
            <a:fillRect/>
          </a:stretch>
        </p:blipFill>
        <p:spPr bwMode="auto">
          <a:xfrm>
            <a:off x="395536" y="620688"/>
            <a:ext cx="1733550" cy="255270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21</a:t>
            </a:fld>
            <a:endParaRPr lang="pl-PL"/>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lstStyle/>
          <a:p>
            <a:pPr>
              <a:buNone/>
            </a:pPr>
            <a:r>
              <a:rPr lang="pl-PL" sz="3600" b="1" dirty="0" smtClean="0">
                <a:latin typeface="Times New Roman" pitchFamily="18" charset="0"/>
                <a:cs typeface="Times New Roman" pitchFamily="18" charset="0"/>
              </a:rPr>
              <a:t>„ Afryka Kazika”</a:t>
            </a:r>
          </a:p>
          <a:p>
            <a:pPr>
              <a:buNone/>
            </a:pPr>
            <a:r>
              <a:rPr lang="pl-PL" sz="3200" dirty="0" smtClean="0">
                <a:latin typeface="Times New Roman" pitchFamily="18" charset="0"/>
                <a:cs typeface="Times New Roman" pitchFamily="18" charset="0"/>
              </a:rPr>
              <a:t> Łukasz Wierzbicki</a:t>
            </a: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Świetna książka w ciekawy sposób pokazująca Afrykę        i przybliżająca postać wybitnego polskiego podróżnika Kazimierza Nowaka.</a:t>
            </a:r>
          </a:p>
          <a:p>
            <a:pPr>
              <a:buNone/>
            </a:pPr>
            <a:endParaRPr lang="pl-PL" dirty="0" smtClean="0"/>
          </a:p>
          <a:p>
            <a:pPr>
              <a:buNone/>
            </a:pPr>
            <a:endParaRPr lang="pl-PL" dirty="0"/>
          </a:p>
        </p:txBody>
      </p:sp>
      <p:pic>
        <p:nvPicPr>
          <p:cNvPr id="4" name="Obraz 3" descr="Afryka Kazika - zdjęcie 1">
            <a:hlinkClick r:id="rId2" tooltip="&quot;Powiększ zdjęcie&quot;"/>
          </p:cNvPr>
          <p:cNvPicPr/>
          <p:nvPr/>
        </p:nvPicPr>
        <p:blipFill>
          <a:blip r:embed="rId3" cstate="print"/>
          <a:srcRect/>
          <a:stretch>
            <a:fillRect/>
          </a:stretch>
        </p:blipFill>
        <p:spPr bwMode="auto">
          <a:xfrm>
            <a:off x="4932040" y="1628800"/>
            <a:ext cx="1485900" cy="213360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22</a:t>
            </a:fld>
            <a:endParaRPr lang="pl-P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827584" y="908720"/>
            <a:ext cx="7498080" cy="5339680"/>
          </a:xfrm>
        </p:spPr>
        <p:txBody>
          <a:bodyPr>
            <a:normAutofit/>
          </a:bodyPr>
          <a:lstStyle/>
          <a:p>
            <a:pPr>
              <a:buNone/>
            </a:pPr>
            <a:r>
              <a:rPr lang="pl-PL" dirty="0" smtClean="0">
                <a:latin typeface="Times New Roman" pitchFamily="18" charset="0"/>
                <a:cs typeface="Times New Roman" pitchFamily="18" charset="0"/>
              </a:rPr>
              <a:t>                 </a:t>
            </a:r>
            <a:r>
              <a:rPr lang="pl-PL" sz="3600" b="1" dirty="0" smtClean="0">
                <a:latin typeface="Times New Roman" pitchFamily="18" charset="0"/>
                <a:cs typeface="Times New Roman" pitchFamily="18" charset="0"/>
              </a:rPr>
              <a:t>„Pracownia dobrych myśli”</a:t>
            </a:r>
          </a:p>
          <a:p>
            <a:pPr>
              <a:buNone/>
            </a:pPr>
            <a:r>
              <a:rPr lang="pl-PL" dirty="0" smtClean="0">
                <a:latin typeface="Times New Roman" pitchFamily="18" charset="0"/>
                <a:cs typeface="Times New Roman" pitchFamily="18" charset="0"/>
              </a:rPr>
              <a:t>                          </a:t>
            </a:r>
            <a:r>
              <a:rPr lang="pl-PL" sz="3200" dirty="0" smtClean="0">
                <a:latin typeface="Times New Roman" pitchFamily="18" charset="0"/>
                <a:cs typeface="Times New Roman" pitchFamily="18" charset="0"/>
              </a:rPr>
              <a:t>Magdalena Witkiewicz</a:t>
            </a: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To opowieść o niesamowitej sile marzeń,       wielkiej przyjaźni i bezgranicznej miłości.         W prosty sposób przekazuje czytelnikowi odwieczną prawdę, że dobro zawsze powraca,          a proste szczęście jest często dosłownie                na wyciągnięcie ręki.</a:t>
            </a:r>
          </a:p>
          <a:p>
            <a:pPr>
              <a:buNone/>
            </a:pPr>
            <a:endParaRPr lang="pl-PL" dirty="0"/>
          </a:p>
        </p:txBody>
      </p:sp>
      <p:pic>
        <p:nvPicPr>
          <p:cNvPr id="4" name="Obraz 3" descr="https://cdn-lubimyczytac.pl/upload/books/3749000/3749084/526611-352x500.jpg"/>
          <p:cNvPicPr/>
          <p:nvPr/>
        </p:nvPicPr>
        <p:blipFill>
          <a:blip r:embed="rId2" cstate="print"/>
          <a:srcRect/>
          <a:stretch>
            <a:fillRect/>
          </a:stretch>
        </p:blipFill>
        <p:spPr bwMode="auto">
          <a:xfrm>
            <a:off x="467544" y="620688"/>
            <a:ext cx="1714500" cy="2466975"/>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23</a:t>
            </a:fld>
            <a:endParaRPr lang="pl-P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lgn="ctr">
              <a:buNone/>
            </a:pPr>
            <a:endParaRPr lang="pl-PL" sz="5200" dirty="0" smtClean="0">
              <a:latin typeface="Times New Roman" pitchFamily="18" charset="0"/>
              <a:cs typeface="Times New Roman" pitchFamily="18" charset="0"/>
            </a:endParaRPr>
          </a:p>
          <a:p>
            <a:pPr algn="ctr">
              <a:buNone/>
            </a:pPr>
            <a:endParaRPr lang="pl-PL" sz="5200" dirty="0" smtClean="0">
              <a:latin typeface="Times New Roman" pitchFamily="18" charset="0"/>
              <a:cs typeface="Times New Roman" pitchFamily="18" charset="0"/>
            </a:endParaRPr>
          </a:p>
          <a:p>
            <a:pPr algn="ctr">
              <a:buNone/>
            </a:pPr>
            <a:r>
              <a:rPr lang="pl-PL" sz="3600" dirty="0" smtClean="0">
                <a:latin typeface="Times New Roman" pitchFamily="18" charset="0"/>
                <a:cs typeface="Times New Roman" pitchFamily="18" charset="0"/>
              </a:rPr>
              <a:t>Dziękuję.</a:t>
            </a:r>
          </a:p>
          <a:p>
            <a:pPr algn="ctr">
              <a:buNone/>
            </a:pPr>
            <a:endParaRPr lang="pl-PL" dirty="0" smtClean="0">
              <a:latin typeface="Times New Roman" pitchFamily="18" charset="0"/>
              <a:cs typeface="Times New Roman" pitchFamily="18" charset="0"/>
            </a:endParaRPr>
          </a:p>
          <a:p>
            <a:pPr algn="ctr">
              <a:buNone/>
            </a:pPr>
            <a:endParaRPr lang="pl-PL" dirty="0" smtClean="0">
              <a:latin typeface="Times New Roman" pitchFamily="18" charset="0"/>
              <a:cs typeface="Times New Roman" pitchFamily="18" charset="0"/>
            </a:endParaRPr>
          </a:p>
          <a:p>
            <a:pPr algn="ctr">
              <a:buNone/>
            </a:pPr>
            <a:endParaRPr lang="pl-PL" dirty="0" smtClean="0">
              <a:latin typeface="Times New Roman" pitchFamily="18" charset="0"/>
              <a:cs typeface="Times New Roman" pitchFamily="18" charset="0"/>
            </a:endParaRPr>
          </a:p>
          <a:p>
            <a:pPr algn="r">
              <a:buNone/>
            </a:pPr>
            <a:r>
              <a:rPr lang="pl-PL" sz="2400" dirty="0" smtClean="0">
                <a:latin typeface="Times New Roman" pitchFamily="18" charset="0"/>
                <a:cs typeface="Times New Roman" pitchFamily="18" charset="0"/>
              </a:rPr>
              <a:t>                                       </a:t>
            </a:r>
            <a:r>
              <a:rPr lang="pl-PL" sz="2000" dirty="0" smtClean="0">
                <a:latin typeface="Times New Roman" pitchFamily="18" charset="0"/>
                <a:cs typeface="Times New Roman" pitchFamily="18" charset="0"/>
              </a:rPr>
              <a:t>Prezentację przygotowała Dorota Turek.</a:t>
            </a:r>
          </a:p>
        </p:txBody>
      </p:sp>
      <p:sp>
        <p:nvSpPr>
          <p:cNvPr id="4" name="Symbol zastępczy numeru slajdu 3"/>
          <p:cNvSpPr>
            <a:spLocks noGrp="1"/>
          </p:cNvSpPr>
          <p:nvPr>
            <p:ph type="sldNum" sz="quarter" idx="12"/>
          </p:nvPr>
        </p:nvSpPr>
        <p:spPr/>
        <p:txBody>
          <a:bodyPr/>
          <a:lstStyle/>
          <a:p>
            <a:fld id="{27C8AC2F-220E-484D-B94F-695791AF8815}" type="slidenum">
              <a:rPr lang="pl-PL" smtClean="0"/>
              <a:pPr/>
              <a:t>24</a:t>
            </a:fld>
            <a:endParaRPr lang="pl-P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683568" y="476672"/>
            <a:ext cx="7776864" cy="5987752"/>
          </a:xfrm>
        </p:spPr>
        <p:txBody>
          <a:bodyPr/>
          <a:lstStyle/>
          <a:p>
            <a:pPr>
              <a:buNone/>
            </a:pPr>
            <a:endParaRPr lang="pl-PL" b="1" dirty="0" smtClean="0">
              <a:latin typeface="Times New Roman" pitchFamily="18" charset="0"/>
              <a:cs typeface="Times New Roman" pitchFamily="18" charset="0"/>
            </a:endParaRPr>
          </a:p>
          <a:p>
            <a:pPr>
              <a:buNone/>
            </a:pPr>
            <a:r>
              <a:rPr lang="pl-PL" sz="3600" b="1" dirty="0" smtClean="0">
                <a:latin typeface="Times New Roman" pitchFamily="18" charset="0"/>
                <a:cs typeface="Times New Roman" pitchFamily="18" charset="0"/>
              </a:rPr>
              <a:t>„Dom na kurzych łapach”  </a:t>
            </a:r>
          </a:p>
          <a:p>
            <a:pPr>
              <a:buNone/>
            </a:pPr>
            <a:r>
              <a:rPr lang="pl-PL" dirty="0" smtClean="0">
                <a:latin typeface="Times New Roman" pitchFamily="18" charset="0"/>
                <a:cs typeface="Times New Roman" pitchFamily="18" charset="0"/>
              </a:rPr>
              <a:t>           </a:t>
            </a:r>
            <a:r>
              <a:rPr lang="pl-PL" sz="3200" dirty="0" smtClean="0">
                <a:latin typeface="Times New Roman" pitchFamily="18" charset="0"/>
                <a:cs typeface="Times New Roman" pitchFamily="18" charset="0"/>
              </a:rPr>
              <a:t>Sophie Anderson  </a:t>
            </a:r>
          </a:p>
          <a:p>
            <a:pPr>
              <a:buNone/>
            </a:pPr>
            <a:endParaRPr lang="pl-PL" sz="2800" dirty="0" smtClean="0"/>
          </a:p>
          <a:p>
            <a:pPr>
              <a:buNone/>
            </a:pPr>
            <a:endParaRPr lang="pl-PL" sz="2800" dirty="0" smtClean="0"/>
          </a:p>
          <a:p>
            <a:pPr algn="ctr">
              <a:buNone/>
            </a:pPr>
            <a:r>
              <a:rPr lang="pl-PL" sz="2800" dirty="0" smtClean="0">
                <a:latin typeface="Times New Roman" pitchFamily="18" charset="0"/>
                <a:cs typeface="Times New Roman" pitchFamily="18" charset="0"/>
              </a:rPr>
              <a:t>  Dom na kurzych łapach” to baśniowa, poetycka opowieść o potrzebie decydowania o sobie              i o różnych wymiarach samotności, a także             o relacjach z ludźmi – tymi, którzy tylko pozornie są do nas podobni, i tymi, którzy tylko wydają    nam się zupełnie dalecy.</a:t>
            </a:r>
          </a:p>
          <a:p>
            <a:pPr>
              <a:buNone/>
            </a:pPr>
            <a:endParaRPr lang="pl-PL" dirty="0"/>
          </a:p>
        </p:txBody>
      </p:sp>
      <p:pic>
        <p:nvPicPr>
          <p:cNvPr id="4" name="Obraz 3" descr="https://cdn-lubimyczytac.pl/upload/books/4905000/4905304/787564-352x500.jpg"/>
          <p:cNvPicPr/>
          <p:nvPr/>
        </p:nvPicPr>
        <p:blipFill>
          <a:blip r:embed="rId2" cstate="print"/>
          <a:srcRect/>
          <a:stretch>
            <a:fillRect/>
          </a:stretch>
        </p:blipFill>
        <p:spPr bwMode="auto">
          <a:xfrm>
            <a:off x="6660232" y="620688"/>
            <a:ext cx="1609725" cy="219075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3</a:t>
            </a:fld>
            <a:endParaRPr lang="pl-P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5" name="Symbol zastępczy zawartości 4"/>
          <p:cNvSpPr>
            <a:spLocks noGrp="1"/>
          </p:cNvSpPr>
          <p:nvPr>
            <p:ph idx="1"/>
          </p:nvPr>
        </p:nvSpPr>
        <p:spPr>
          <a:xfrm>
            <a:off x="395536" y="476672"/>
            <a:ext cx="8229600" cy="5184576"/>
          </a:xfrm>
        </p:spPr>
        <p:txBody>
          <a:bodyPr>
            <a:normAutofit fontScale="92500" lnSpcReduction="20000"/>
          </a:bodyPr>
          <a:lstStyle/>
          <a:p>
            <a:pPr>
              <a:buNone/>
            </a:pPr>
            <a:r>
              <a:rPr lang="pl-PL" sz="3600" b="1" dirty="0" smtClean="0">
                <a:latin typeface="Times New Roman" pitchFamily="18" charset="0"/>
                <a:cs typeface="Times New Roman" pitchFamily="18" charset="0"/>
              </a:rPr>
              <a:t>                                           </a:t>
            </a:r>
          </a:p>
          <a:p>
            <a:pPr>
              <a:buNone/>
            </a:pPr>
            <a:endParaRPr lang="pl-PL" sz="3600" b="1" dirty="0" smtClean="0">
              <a:latin typeface="Times New Roman" pitchFamily="18" charset="0"/>
              <a:cs typeface="Times New Roman" pitchFamily="18" charset="0"/>
            </a:endParaRPr>
          </a:p>
          <a:p>
            <a:pPr>
              <a:buNone/>
            </a:pPr>
            <a:r>
              <a:rPr lang="pl-PL" sz="3900" b="1" dirty="0" smtClean="0">
                <a:latin typeface="Times New Roman" pitchFamily="18" charset="0"/>
                <a:cs typeface="Times New Roman" pitchFamily="18" charset="0"/>
              </a:rPr>
              <a:t>                                            „Miłość”</a:t>
            </a:r>
          </a:p>
          <a:p>
            <a:pPr>
              <a:buNone/>
            </a:pPr>
            <a:r>
              <a:rPr lang="pl-PL" dirty="0" smtClean="0">
                <a:latin typeface="Times New Roman" pitchFamily="18" charset="0"/>
                <a:cs typeface="Times New Roman" pitchFamily="18" charset="0"/>
              </a:rPr>
              <a:t>                         </a:t>
            </a:r>
            <a:r>
              <a:rPr lang="pl-PL" sz="3200" dirty="0" smtClean="0">
                <a:latin typeface="Times New Roman" pitchFamily="18" charset="0"/>
                <a:cs typeface="Times New Roman" pitchFamily="18" charset="0"/>
              </a:rPr>
              <a:t>                          </a:t>
            </a:r>
            <a:r>
              <a:rPr lang="pl-PL" sz="3500" dirty="0" smtClean="0">
                <a:latin typeface="Times New Roman" pitchFamily="18" charset="0"/>
                <a:cs typeface="Times New Roman" pitchFamily="18" charset="0"/>
              </a:rPr>
              <a:t>Astrid </a:t>
            </a:r>
            <a:r>
              <a:rPr lang="pl-PL" sz="3500" dirty="0" err="1" smtClean="0">
                <a:latin typeface="Times New Roman" pitchFamily="18" charset="0"/>
                <a:cs typeface="Times New Roman" pitchFamily="18" charset="0"/>
              </a:rPr>
              <a:t>Desbordes</a:t>
            </a:r>
            <a:endParaRPr lang="pl-PL" sz="3500"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lgn="ctr">
              <a:buNone/>
            </a:pPr>
            <a:r>
              <a:rPr lang="pl-PL" sz="3000" dirty="0" smtClean="0">
                <a:latin typeface="Times New Roman" pitchFamily="18" charset="0"/>
                <a:cs typeface="Times New Roman" pitchFamily="18" charset="0"/>
              </a:rPr>
              <a:t>   Ciepła, mądra i wartościowa książka dla dzieci, doskonała do rozmowy o miłości, zwłaszcza              do podkreślenia, że nieważne, co się dzieje, mama zawsze kocha swoje dziecko, nawet jeśli mówiąc potocznie „jest niegrzeczne”.</a:t>
            </a:r>
            <a:endParaRPr lang="pl-PL" sz="3000" dirty="0">
              <a:latin typeface="Times New Roman" pitchFamily="18" charset="0"/>
              <a:cs typeface="Times New Roman" pitchFamily="18" charset="0"/>
            </a:endParaRPr>
          </a:p>
        </p:txBody>
      </p:sp>
      <p:pic>
        <p:nvPicPr>
          <p:cNvPr id="6" name="Obraz 5" descr="Miłość - zdjęcie 1">
            <a:hlinkClick r:id="rId2" tooltip="&quot;Powiększ zdjęcie&quot;"/>
          </p:cNvPr>
          <p:cNvPicPr/>
          <p:nvPr/>
        </p:nvPicPr>
        <p:blipFill>
          <a:blip r:embed="rId3" cstate="print"/>
          <a:srcRect/>
          <a:stretch>
            <a:fillRect/>
          </a:stretch>
        </p:blipFill>
        <p:spPr bwMode="auto">
          <a:xfrm>
            <a:off x="1691680" y="1124744"/>
            <a:ext cx="1495425" cy="1905000"/>
          </a:xfrm>
          <a:prstGeom prst="rect">
            <a:avLst/>
          </a:prstGeom>
          <a:noFill/>
          <a:ln w="9525">
            <a:noFill/>
            <a:miter lim="800000"/>
            <a:headEnd/>
            <a:tailEnd/>
          </a:ln>
        </p:spPr>
      </p:pic>
      <p:sp>
        <p:nvSpPr>
          <p:cNvPr id="7" name="Symbol zastępczy numeru slajdu 6"/>
          <p:cNvSpPr>
            <a:spLocks noGrp="1"/>
          </p:cNvSpPr>
          <p:nvPr>
            <p:ph type="sldNum" sz="quarter" idx="12"/>
          </p:nvPr>
        </p:nvSpPr>
        <p:spPr/>
        <p:txBody>
          <a:bodyPr/>
          <a:lstStyle/>
          <a:p>
            <a:fld id="{27C8AC2F-220E-484D-B94F-695791AF8815}" type="slidenum">
              <a:rPr lang="pl-PL" smtClean="0"/>
              <a:pPr/>
              <a:t>4</a:t>
            </a:fld>
            <a:endParaRPr lang="pl-P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827584" y="692696"/>
            <a:ext cx="7498080" cy="5555704"/>
          </a:xfrm>
        </p:spPr>
        <p:txBody>
          <a:bodyPr>
            <a:normAutofit/>
          </a:bodyPr>
          <a:lstStyle/>
          <a:p>
            <a:pPr>
              <a:buNone/>
            </a:pPr>
            <a:r>
              <a:rPr lang="pl-PL" sz="3300" b="1" dirty="0" smtClean="0">
                <a:latin typeface="Times New Roman" pitchFamily="18" charset="0"/>
                <a:cs typeface="Times New Roman" pitchFamily="18" charset="0"/>
              </a:rPr>
              <a:t>„</a:t>
            </a:r>
            <a:r>
              <a:rPr lang="pl-PL" sz="3300" b="1" dirty="0" err="1" smtClean="0">
                <a:latin typeface="Times New Roman" pitchFamily="18" charset="0"/>
                <a:cs typeface="Times New Roman" pitchFamily="18" charset="0"/>
              </a:rPr>
              <a:t>Uczuciometr</a:t>
            </a:r>
            <a:r>
              <a:rPr lang="pl-PL" sz="3300" b="1" dirty="0" smtClean="0">
                <a:latin typeface="Times New Roman" pitchFamily="18" charset="0"/>
                <a:cs typeface="Times New Roman" pitchFamily="18" charset="0"/>
              </a:rPr>
              <a:t> inspektora Krokodyla”</a:t>
            </a:r>
          </a:p>
          <a:p>
            <a:pPr>
              <a:buNone/>
            </a:pPr>
            <a:r>
              <a:rPr lang="pl-PL" sz="3200" dirty="0" smtClean="0">
                <a:latin typeface="Times New Roman" pitchFamily="18" charset="0"/>
                <a:cs typeface="Times New Roman" pitchFamily="18" charset="0"/>
              </a:rPr>
              <a:t>  </a:t>
            </a:r>
            <a:r>
              <a:rPr lang="pl-PL" sz="3200" dirty="0" err="1" smtClean="0">
                <a:latin typeface="Times New Roman" pitchFamily="18" charset="0"/>
                <a:cs typeface="Times New Roman" pitchFamily="18" charset="0"/>
              </a:rPr>
              <a:t>Susanna</a:t>
            </a:r>
            <a:r>
              <a:rPr lang="pl-PL" sz="3200" dirty="0" smtClean="0">
                <a:latin typeface="Times New Roman" pitchFamily="18" charset="0"/>
                <a:cs typeface="Times New Roman" pitchFamily="18" charset="0"/>
              </a:rPr>
              <a:t> </a:t>
            </a:r>
            <a:r>
              <a:rPr lang="pl-PL" sz="3200" dirty="0" err="1" smtClean="0">
                <a:latin typeface="Times New Roman" pitchFamily="18" charset="0"/>
                <a:cs typeface="Times New Roman" pitchFamily="18" charset="0"/>
              </a:rPr>
              <a:t>Isern</a:t>
            </a:r>
            <a:endParaRPr lang="pl-PL" sz="3200"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buNone/>
            </a:pPr>
            <a:endParaRPr lang="pl-PL"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   Opisuje wszystkie istotne w życiu człowieka emocje z którymi dziecko styka się zarówno        u siebie jak i u innych. Pomaga je interpretować  i rozpoznawać, a także daje instrukcje jak sobie  z nimi poradzić. </a:t>
            </a:r>
          </a:p>
          <a:p>
            <a:pPr>
              <a:buNone/>
            </a:pPr>
            <a:endParaRPr lang="pl-PL" dirty="0"/>
          </a:p>
        </p:txBody>
      </p:sp>
      <p:pic>
        <p:nvPicPr>
          <p:cNvPr id="4" name="Obraz 3" descr="Literatura dziecięca - Uczuciometr inspektora Krokodyla. Poznaj, zmierz i kontroluj swoje uczucia"/>
          <p:cNvPicPr/>
          <p:nvPr/>
        </p:nvPicPr>
        <p:blipFill>
          <a:blip r:embed="rId2" cstate="print"/>
          <a:srcRect/>
          <a:stretch>
            <a:fillRect/>
          </a:stretch>
        </p:blipFill>
        <p:spPr bwMode="auto">
          <a:xfrm>
            <a:off x="4788024" y="1484784"/>
            <a:ext cx="1581150" cy="190500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5</a:t>
            </a:fld>
            <a:endParaRPr lang="pl-P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700808"/>
            <a:ext cx="8229600" cy="4623792"/>
          </a:xfrm>
        </p:spPr>
        <p:txBody>
          <a:bodyPr>
            <a:normAutofit fontScale="92500" lnSpcReduction="10000"/>
          </a:bodyPr>
          <a:lstStyle/>
          <a:p>
            <a:pPr>
              <a:buNone/>
            </a:pPr>
            <a:r>
              <a:rPr lang="pl-PL" sz="3900" b="1" dirty="0" smtClean="0">
                <a:latin typeface="Times New Roman" pitchFamily="18" charset="0"/>
                <a:cs typeface="Times New Roman" pitchFamily="18" charset="0"/>
              </a:rPr>
              <a:t>„</a:t>
            </a:r>
            <a:r>
              <a:rPr lang="pl-PL" sz="3900" b="1" dirty="0" err="1" smtClean="0">
                <a:latin typeface="Times New Roman" pitchFamily="18" charset="0"/>
                <a:cs typeface="Times New Roman" pitchFamily="18" charset="0"/>
              </a:rPr>
              <a:t>Wiłka</a:t>
            </a:r>
            <a:r>
              <a:rPr lang="pl-PL" sz="3900" b="1" dirty="0" smtClean="0">
                <a:latin typeface="Times New Roman" pitchFamily="18" charset="0"/>
                <a:cs typeface="Times New Roman" pitchFamily="18" charset="0"/>
              </a:rPr>
              <a:t> smocza dziewczynka”</a:t>
            </a:r>
          </a:p>
          <a:p>
            <a:pPr>
              <a:buNone/>
            </a:pPr>
            <a:r>
              <a:rPr lang="pl-PL" sz="3200" dirty="0" smtClean="0">
                <a:latin typeface="Times New Roman" pitchFamily="18" charset="0"/>
                <a:cs typeface="Times New Roman" pitchFamily="18" charset="0"/>
              </a:rPr>
              <a:t>   Antonina Kasprzak</a:t>
            </a:r>
          </a:p>
          <a:p>
            <a:pPr>
              <a:buNone/>
            </a:pPr>
            <a:r>
              <a:rPr lang="pl-PL" sz="3200" dirty="0" smtClean="0">
                <a:latin typeface="Times New Roman" pitchFamily="18" charset="0"/>
                <a:cs typeface="Times New Roman" pitchFamily="18" charset="0"/>
              </a:rPr>
              <a:t> </a:t>
            </a:r>
          </a:p>
          <a:p>
            <a:pPr>
              <a:buNone/>
            </a:pPr>
            <a:endParaRPr lang="pl-PL" sz="3000" dirty="0" smtClean="0">
              <a:latin typeface="Times New Roman" pitchFamily="18" charset="0"/>
              <a:cs typeface="Times New Roman" pitchFamily="18" charset="0"/>
            </a:endParaRPr>
          </a:p>
          <a:p>
            <a:pPr algn="ctr">
              <a:buNone/>
            </a:pPr>
            <a:r>
              <a:rPr lang="pl-PL" sz="3000" dirty="0" smtClean="0">
                <a:latin typeface="Times New Roman" pitchFamily="18" charset="0"/>
                <a:cs typeface="Times New Roman" pitchFamily="18" charset="0"/>
              </a:rPr>
              <a:t>   Książka nie tylko uczy nas jak rozwiązywać dane problemy, ale jesteśmy też świadkami ,że dzieci czasami muszą stać się dorosłe. Zamiast się bawić muszą być odpowiedzialne za młodsze rodzeństwo czy też opiekować się nimi gdy nie ma rodziców.  Zero czasu dla siebie.</a:t>
            </a:r>
          </a:p>
          <a:p>
            <a:pPr>
              <a:buNone/>
            </a:pPr>
            <a:endParaRPr lang="pl-PL" dirty="0"/>
          </a:p>
        </p:txBody>
      </p:sp>
      <p:pic>
        <p:nvPicPr>
          <p:cNvPr id="4" name="Obraz 3" descr="Wiłka smocza dziewczynka - zdjęcie 1"/>
          <p:cNvPicPr/>
          <p:nvPr/>
        </p:nvPicPr>
        <p:blipFill>
          <a:blip r:embed="rId2" cstate="print"/>
          <a:srcRect/>
          <a:stretch>
            <a:fillRect/>
          </a:stretch>
        </p:blipFill>
        <p:spPr bwMode="auto">
          <a:xfrm>
            <a:off x="6804248" y="1412776"/>
            <a:ext cx="1400175" cy="200025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6</a:t>
            </a:fld>
            <a:endParaRPr lang="pl-P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683568" y="548680"/>
            <a:ext cx="7498080" cy="5483696"/>
          </a:xfrm>
        </p:spPr>
        <p:txBody>
          <a:bodyPr>
            <a:normAutofit fontScale="92500" lnSpcReduction="10000"/>
          </a:bodyPr>
          <a:lstStyle/>
          <a:p>
            <a:pPr algn="ctr">
              <a:buNone/>
            </a:pPr>
            <a:r>
              <a:rPr lang="pl-PL" sz="3900" b="1" dirty="0" smtClean="0">
                <a:latin typeface="Times New Roman" pitchFamily="18" charset="0"/>
                <a:cs typeface="Times New Roman" pitchFamily="18" charset="0"/>
              </a:rPr>
              <a:t>„Smutek i zaklęte miasto”</a:t>
            </a:r>
          </a:p>
          <a:p>
            <a:pPr algn="ctr">
              <a:buNone/>
            </a:pPr>
            <a:r>
              <a:rPr lang="pl-PL" sz="3500" dirty="0" smtClean="0">
                <a:latin typeface="Times New Roman" pitchFamily="18" charset="0"/>
                <a:cs typeface="Times New Roman" pitchFamily="18" charset="0"/>
              </a:rPr>
              <a:t>Wojciech Kołyszko,  </a:t>
            </a:r>
            <a:r>
              <a:rPr lang="pl-PL" sz="3500" dirty="0" err="1" smtClean="0">
                <a:latin typeface="Times New Roman" pitchFamily="18" charset="0"/>
                <a:cs typeface="Times New Roman" pitchFamily="18" charset="0"/>
              </a:rPr>
              <a:t>Jovanka</a:t>
            </a:r>
            <a:r>
              <a:rPr lang="pl-PL" sz="3500" dirty="0" smtClean="0">
                <a:latin typeface="Times New Roman" pitchFamily="18" charset="0"/>
                <a:cs typeface="Times New Roman" pitchFamily="18" charset="0"/>
              </a:rPr>
              <a:t> Tomaszewska</a:t>
            </a:r>
          </a:p>
          <a:p>
            <a:pPr>
              <a:buNone/>
            </a:pPr>
            <a:endParaRPr lang="pl-PL" dirty="0" smtClean="0">
              <a:latin typeface="Times New Roman" pitchFamily="18" charset="0"/>
              <a:cs typeface="Times New Roman" pitchFamily="18" charset="0"/>
            </a:endParaRPr>
          </a:p>
          <a:p>
            <a:pPr>
              <a:buNone/>
            </a:pPr>
            <a:endParaRPr lang="pl-PL" sz="3000" dirty="0" smtClean="0">
              <a:latin typeface="Times New Roman" pitchFamily="18" charset="0"/>
              <a:cs typeface="Times New Roman" pitchFamily="18" charset="0"/>
            </a:endParaRPr>
          </a:p>
          <a:p>
            <a:pPr>
              <a:buNone/>
            </a:pPr>
            <a:endParaRPr lang="pl-PL" sz="3000" dirty="0" smtClean="0">
              <a:latin typeface="Times New Roman" pitchFamily="18" charset="0"/>
              <a:cs typeface="Times New Roman" pitchFamily="18" charset="0"/>
            </a:endParaRPr>
          </a:p>
          <a:p>
            <a:pPr>
              <a:buNone/>
            </a:pPr>
            <a:endParaRPr lang="pl-PL" sz="3000" dirty="0" smtClean="0">
              <a:latin typeface="Times New Roman" pitchFamily="18" charset="0"/>
              <a:cs typeface="Times New Roman" pitchFamily="18" charset="0"/>
            </a:endParaRPr>
          </a:p>
          <a:p>
            <a:pPr>
              <a:buNone/>
            </a:pPr>
            <a:endParaRPr lang="pl-PL" sz="3000" dirty="0" smtClean="0">
              <a:latin typeface="Times New Roman" pitchFamily="18" charset="0"/>
              <a:cs typeface="Times New Roman" pitchFamily="18" charset="0"/>
            </a:endParaRPr>
          </a:p>
          <a:p>
            <a:pPr>
              <a:buNone/>
            </a:pPr>
            <a:endParaRPr lang="pl-PL" sz="3000" dirty="0" smtClean="0">
              <a:latin typeface="Times New Roman" pitchFamily="18" charset="0"/>
              <a:cs typeface="Times New Roman" pitchFamily="18" charset="0"/>
            </a:endParaRPr>
          </a:p>
          <a:p>
            <a:pPr algn="ctr">
              <a:buNone/>
            </a:pPr>
            <a:r>
              <a:rPr lang="pl-PL" sz="3000" dirty="0" smtClean="0">
                <a:latin typeface="Times New Roman" pitchFamily="18" charset="0"/>
                <a:cs typeface="Times New Roman" pitchFamily="18" charset="0"/>
              </a:rPr>
              <a:t> Książka zawiera „Instrukcję obsługi smutku”,        w przystępny sposób przedstawiającą praktyczne sposoby radzenia sobie z tym uczuciem.</a:t>
            </a:r>
          </a:p>
          <a:p>
            <a:pPr>
              <a:buNone/>
            </a:pPr>
            <a:endParaRPr lang="pl-PL" dirty="0"/>
          </a:p>
        </p:txBody>
      </p:sp>
      <p:pic>
        <p:nvPicPr>
          <p:cNvPr id="4" name="Obraz 3" descr="Smutek i zaklęte miasto - zdjęcie 1"/>
          <p:cNvPicPr/>
          <p:nvPr/>
        </p:nvPicPr>
        <p:blipFill>
          <a:blip r:embed="rId2" cstate="print"/>
          <a:srcRect/>
          <a:stretch>
            <a:fillRect/>
          </a:stretch>
        </p:blipFill>
        <p:spPr bwMode="auto">
          <a:xfrm>
            <a:off x="3707904" y="1988840"/>
            <a:ext cx="1485900" cy="2133600"/>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7</a:t>
            </a:fld>
            <a:endParaRPr lang="pl-PL"/>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899592" y="908720"/>
            <a:ext cx="7498080" cy="5051648"/>
          </a:xfrm>
        </p:spPr>
        <p:txBody>
          <a:bodyPr>
            <a:normAutofit/>
          </a:bodyPr>
          <a:lstStyle/>
          <a:p>
            <a:pPr algn="ctr">
              <a:buNone/>
            </a:pPr>
            <a:r>
              <a:rPr lang="pl-PL" sz="2800" dirty="0" smtClean="0">
                <a:latin typeface="Times New Roman" pitchFamily="18" charset="0"/>
                <a:cs typeface="Times New Roman" pitchFamily="18" charset="0"/>
              </a:rPr>
              <a:t>Kolejne bajki z serii przedstawiają złość, strach, zazdrość, wstyd i radość. Warto zapoznać się również z nimi, gdyż wszystkie uczucia             są ze sobą powiązane.</a:t>
            </a:r>
            <a:endParaRPr lang="pl-PL" sz="2800" dirty="0">
              <a:latin typeface="Times New Roman" pitchFamily="18" charset="0"/>
              <a:cs typeface="Times New Roman" pitchFamily="18" charset="0"/>
            </a:endParaRPr>
          </a:p>
        </p:txBody>
      </p:sp>
      <p:pic>
        <p:nvPicPr>
          <p:cNvPr id="4" name="Obraz 3" descr="https://ecsmedia.pl/c/zlosc-i-smok-lubomil-p-iext35755921.jpg"/>
          <p:cNvPicPr/>
          <p:nvPr/>
        </p:nvPicPr>
        <p:blipFill>
          <a:blip r:embed="rId2" cstate="print"/>
          <a:srcRect/>
          <a:stretch>
            <a:fillRect/>
          </a:stretch>
        </p:blipFill>
        <p:spPr bwMode="auto">
          <a:xfrm>
            <a:off x="611560" y="3068960"/>
            <a:ext cx="1371600" cy="1943100"/>
          </a:xfrm>
          <a:prstGeom prst="rect">
            <a:avLst/>
          </a:prstGeom>
          <a:noFill/>
          <a:ln w="9525">
            <a:noFill/>
            <a:miter lim="800000"/>
            <a:headEnd/>
            <a:tailEnd/>
          </a:ln>
        </p:spPr>
      </p:pic>
      <p:pic>
        <p:nvPicPr>
          <p:cNvPr id="5" name="Obraz 4" descr="https://ecsmedia.pl/c/wstyd-i-latajacy-spiwor-p-iext39738988.jpg"/>
          <p:cNvPicPr/>
          <p:nvPr/>
        </p:nvPicPr>
        <p:blipFill>
          <a:blip r:embed="rId3" cstate="print"/>
          <a:srcRect/>
          <a:stretch>
            <a:fillRect/>
          </a:stretch>
        </p:blipFill>
        <p:spPr bwMode="auto">
          <a:xfrm>
            <a:off x="7164288" y="3140968"/>
            <a:ext cx="1362075" cy="1943100"/>
          </a:xfrm>
          <a:prstGeom prst="rect">
            <a:avLst/>
          </a:prstGeom>
          <a:noFill/>
          <a:ln w="9525">
            <a:noFill/>
            <a:miter lim="800000"/>
            <a:headEnd/>
            <a:tailEnd/>
          </a:ln>
        </p:spPr>
      </p:pic>
      <p:pic>
        <p:nvPicPr>
          <p:cNvPr id="6" name="Obraz 5" descr="https://ecsmedia.pl/c/zazdrosc-i-wyscigi-zolwi-p-iext34518036.jpg"/>
          <p:cNvPicPr/>
          <p:nvPr/>
        </p:nvPicPr>
        <p:blipFill>
          <a:blip r:embed="rId4" cstate="print"/>
          <a:srcRect/>
          <a:stretch>
            <a:fillRect/>
          </a:stretch>
        </p:blipFill>
        <p:spPr bwMode="auto">
          <a:xfrm>
            <a:off x="2195736" y="4149080"/>
            <a:ext cx="1362075" cy="1943100"/>
          </a:xfrm>
          <a:prstGeom prst="rect">
            <a:avLst/>
          </a:prstGeom>
          <a:noFill/>
          <a:ln w="9525">
            <a:noFill/>
            <a:miter lim="800000"/>
            <a:headEnd/>
            <a:tailEnd/>
          </a:ln>
        </p:spPr>
      </p:pic>
      <p:pic>
        <p:nvPicPr>
          <p:cNvPr id="7" name="Obraz 6" descr="https://ecsmedia.pl/c/radosc-i-wyspa-hop-siup-p-iext35763826.jpg"/>
          <p:cNvPicPr/>
          <p:nvPr/>
        </p:nvPicPr>
        <p:blipFill>
          <a:blip r:embed="rId5" cstate="print"/>
          <a:srcRect/>
          <a:stretch>
            <a:fillRect/>
          </a:stretch>
        </p:blipFill>
        <p:spPr bwMode="auto">
          <a:xfrm>
            <a:off x="3851920" y="3068960"/>
            <a:ext cx="1352550" cy="1943100"/>
          </a:xfrm>
          <a:prstGeom prst="rect">
            <a:avLst/>
          </a:prstGeom>
          <a:noFill/>
          <a:ln w="9525">
            <a:noFill/>
            <a:miter lim="800000"/>
            <a:headEnd/>
            <a:tailEnd/>
          </a:ln>
        </p:spPr>
      </p:pic>
      <p:pic>
        <p:nvPicPr>
          <p:cNvPr id="8" name="Obraz 7" descr="https://ecsmedia.pl/c/strach-i-pogromca-potworow-p-iext39885314.jpg"/>
          <p:cNvPicPr/>
          <p:nvPr/>
        </p:nvPicPr>
        <p:blipFill>
          <a:blip r:embed="rId6" cstate="print"/>
          <a:srcRect/>
          <a:stretch>
            <a:fillRect/>
          </a:stretch>
        </p:blipFill>
        <p:spPr bwMode="auto">
          <a:xfrm>
            <a:off x="5580112" y="4293096"/>
            <a:ext cx="1362075" cy="1943100"/>
          </a:xfrm>
          <a:prstGeom prst="rect">
            <a:avLst/>
          </a:prstGeom>
          <a:noFill/>
          <a:ln w="9525">
            <a:noFill/>
            <a:miter lim="800000"/>
            <a:headEnd/>
            <a:tailEnd/>
          </a:ln>
        </p:spPr>
      </p:pic>
      <p:sp>
        <p:nvSpPr>
          <p:cNvPr id="9" name="Symbol zastępczy numeru slajdu 8"/>
          <p:cNvSpPr>
            <a:spLocks noGrp="1"/>
          </p:cNvSpPr>
          <p:nvPr>
            <p:ph type="sldNum" sz="quarter" idx="12"/>
          </p:nvPr>
        </p:nvSpPr>
        <p:spPr/>
        <p:txBody>
          <a:bodyPr/>
          <a:lstStyle/>
          <a:p>
            <a:fld id="{27C8AC2F-220E-484D-B94F-695791AF8815}" type="slidenum">
              <a:rPr lang="pl-PL" smtClean="0"/>
              <a:pPr/>
              <a:t>8</a:t>
            </a:fld>
            <a:endParaRPr lang="pl-P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a:xfrm>
            <a:off x="683568" y="764704"/>
            <a:ext cx="7498080" cy="5483696"/>
          </a:xfrm>
        </p:spPr>
        <p:txBody>
          <a:bodyPr/>
          <a:lstStyle/>
          <a:p>
            <a:pPr>
              <a:buNone/>
            </a:pPr>
            <a:r>
              <a:rPr lang="pl-PL" b="1" dirty="0" smtClean="0">
                <a:latin typeface="Times New Roman" pitchFamily="18" charset="0"/>
                <a:cs typeface="Times New Roman" pitchFamily="18" charset="0"/>
              </a:rPr>
              <a:t>                                </a:t>
            </a:r>
          </a:p>
          <a:p>
            <a:pPr>
              <a:buNone/>
            </a:pPr>
            <a:r>
              <a:rPr lang="pl-PL" b="1" dirty="0" smtClean="0">
                <a:latin typeface="Times New Roman" pitchFamily="18" charset="0"/>
                <a:cs typeface="Times New Roman" pitchFamily="18" charset="0"/>
              </a:rPr>
              <a:t>                            </a:t>
            </a:r>
            <a:r>
              <a:rPr lang="pl-PL" sz="3600" b="1" dirty="0" smtClean="0">
                <a:latin typeface="Times New Roman" pitchFamily="18" charset="0"/>
                <a:cs typeface="Times New Roman" pitchFamily="18" charset="0"/>
              </a:rPr>
              <a:t>„Kolorowy szalik”</a:t>
            </a:r>
          </a:p>
          <a:p>
            <a:pPr>
              <a:buNone/>
            </a:pPr>
            <a:r>
              <a:rPr lang="pl-PL" dirty="0" smtClean="0">
                <a:latin typeface="Times New Roman" pitchFamily="18" charset="0"/>
                <a:cs typeface="Times New Roman" pitchFamily="18" charset="0"/>
              </a:rPr>
              <a:t>                             </a:t>
            </a:r>
            <a:r>
              <a:rPr lang="pl-PL" sz="3200" dirty="0" smtClean="0">
                <a:latin typeface="Times New Roman" pitchFamily="18" charset="0"/>
                <a:cs typeface="Times New Roman" pitchFamily="18" charset="0"/>
              </a:rPr>
              <a:t>Barbara Kosmowska</a:t>
            </a:r>
          </a:p>
          <a:p>
            <a:pPr>
              <a:buNone/>
            </a:pPr>
            <a:endParaRPr lang="pl-PL" sz="2800" dirty="0" smtClean="0">
              <a:latin typeface="Times New Roman" pitchFamily="18" charset="0"/>
              <a:cs typeface="Times New Roman" pitchFamily="18" charset="0"/>
            </a:endParaRPr>
          </a:p>
          <a:p>
            <a:pPr>
              <a:buNone/>
            </a:pPr>
            <a:endParaRPr lang="pl-PL" sz="2800" dirty="0" smtClean="0">
              <a:latin typeface="Times New Roman" pitchFamily="18" charset="0"/>
              <a:cs typeface="Times New Roman" pitchFamily="18" charset="0"/>
            </a:endParaRPr>
          </a:p>
          <a:p>
            <a:pPr algn="ctr">
              <a:buNone/>
            </a:pPr>
            <a:r>
              <a:rPr lang="pl-PL" sz="2800" dirty="0" smtClean="0">
                <a:latin typeface="Times New Roman" pitchFamily="18" charset="0"/>
                <a:cs typeface="Times New Roman" pitchFamily="18" charset="0"/>
              </a:rPr>
              <a:t>  Każdy z nas potrzebuje akceptacji, przyjaźni           i poczucia przynależności.  Autorka w książce pokazuje jak ciężko być nowym w grupie            i jak dużo odwagi potrzeba, by wyjść poza schematy i otworzyć się na drugiego człowieka.</a:t>
            </a:r>
          </a:p>
          <a:p>
            <a:pPr>
              <a:buNone/>
            </a:pPr>
            <a:endParaRPr lang="pl-PL" dirty="0"/>
          </a:p>
        </p:txBody>
      </p:sp>
      <p:pic>
        <p:nvPicPr>
          <p:cNvPr id="4" name="Obraz 3" descr="https://2.bp.blogspot.com/-u0jbrPWpMtc/WITE7YEvccI/AAAAAAAAClk/vYfTuQ7yqvcwuM_OarJ7Jjp49aCH9qg7wCLcB/s320/kolorowy.jpg"/>
          <p:cNvPicPr/>
          <p:nvPr/>
        </p:nvPicPr>
        <p:blipFill>
          <a:blip r:embed="rId2" cstate="print"/>
          <a:srcRect/>
          <a:stretch>
            <a:fillRect/>
          </a:stretch>
        </p:blipFill>
        <p:spPr bwMode="auto">
          <a:xfrm>
            <a:off x="1331640" y="1340768"/>
            <a:ext cx="1238250" cy="1952625"/>
          </a:xfrm>
          <a:prstGeom prst="rect">
            <a:avLst/>
          </a:prstGeom>
          <a:noFill/>
          <a:ln w="9525">
            <a:noFill/>
            <a:miter lim="800000"/>
            <a:headEnd/>
            <a:tailEnd/>
          </a:ln>
        </p:spPr>
      </p:pic>
      <p:sp>
        <p:nvSpPr>
          <p:cNvPr id="5" name="Symbol zastępczy numeru slajdu 4"/>
          <p:cNvSpPr>
            <a:spLocks noGrp="1"/>
          </p:cNvSpPr>
          <p:nvPr>
            <p:ph type="sldNum" sz="quarter" idx="12"/>
          </p:nvPr>
        </p:nvSpPr>
        <p:spPr/>
        <p:txBody>
          <a:bodyPr/>
          <a:lstStyle/>
          <a:p>
            <a:fld id="{27C8AC2F-220E-484D-B94F-695791AF8815}" type="slidenum">
              <a:rPr lang="pl-PL" smtClean="0"/>
              <a:pPr/>
              <a:t>9</a:t>
            </a:fld>
            <a:endParaRPr lang="pl-PL"/>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Niestandardowy 5">
      <a:dk1>
        <a:sysClr val="windowText" lastClr="000000"/>
      </a:dk1>
      <a:lt1>
        <a:srgbClr val="59A9F2"/>
      </a:lt1>
      <a:dk2>
        <a:srgbClr val="3A9AF0"/>
      </a:dk2>
      <a:lt2>
        <a:srgbClr val="0B5394"/>
      </a:lt2>
      <a:accent1>
        <a:srgbClr val="20C8F7"/>
      </a:accent1>
      <a:accent2>
        <a:srgbClr val="1280E6"/>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277</TotalTime>
  <Words>975</Words>
  <Application>Microsoft Office PowerPoint</Application>
  <PresentationFormat>Pokaz na ekranie (4:3)</PresentationFormat>
  <Paragraphs>154</Paragraphs>
  <Slides>24</Slides>
  <Notes>0</Notes>
  <HiddenSlides>0</HiddenSlides>
  <MMClips>0</MMClips>
  <ScaleCrop>false</ScaleCrop>
  <HeadingPairs>
    <vt:vector size="4" baseType="variant">
      <vt:variant>
        <vt:lpstr>Motyw</vt:lpstr>
      </vt:variant>
      <vt:variant>
        <vt:i4>1</vt:i4>
      </vt:variant>
      <vt:variant>
        <vt:lpstr>Tytuły slajdów</vt:lpstr>
      </vt:variant>
      <vt:variant>
        <vt:i4>24</vt:i4>
      </vt:variant>
    </vt:vector>
  </HeadingPairs>
  <TitlesOfParts>
    <vt:vector size="25" baseType="lpstr">
      <vt:lpstr>Przepływ</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User</dc:creator>
  <cp:lastModifiedBy>User</cp:lastModifiedBy>
  <cp:revision>30</cp:revision>
  <dcterms:created xsi:type="dcterms:W3CDTF">2020-06-15T08:39:13Z</dcterms:created>
  <dcterms:modified xsi:type="dcterms:W3CDTF">2020-06-15T20:05:14Z</dcterms:modified>
</cp:coreProperties>
</file>